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9"/>
  </p:notesMasterIdLst>
  <p:handoutMasterIdLst>
    <p:handoutMasterId r:id="rId50"/>
  </p:handoutMasterIdLst>
  <p:sldIdLst>
    <p:sldId id="288" r:id="rId2"/>
    <p:sldId id="423" r:id="rId3"/>
    <p:sldId id="520" r:id="rId4"/>
    <p:sldId id="624" r:id="rId5"/>
    <p:sldId id="775" r:id="rId6"/>
    <p:sldId id="777" r:id="rId7"/>
    <p:sldId id="450" r:id="rId8"/>
    <p:sldId id="735" r:id="rId9"/>
    <p:sldId id="458" r:id="rId10"/>
    <p:sldId id="790" r:id="rId11"/>
    <p:sldId id="792" r:id="rId12"/>
    <p:sldId id="618" r:id="rId13"/>
    <p:sldId id="789" r:id="rId14"/>
    <p:sldId id="798" r:id="rId15"/>
    <p:sldId id="799" r:id="rId16"/>
    <p:sldId id="739" r:id="rId17"/>
    <p:sldId id="462" r:id="rId18"/>
    <p:sldId id="796" r:id="rId19"/>
    <p:sldId id="797" r:id="rId20"/>
    <p:sldId id="841" r:id="rId21"/>
    <p:sldId id="842" r:id="rId22"/>
    <p:sldId id="688" r:id="rId23"/>
    <p:sldId id="779" r:id="rId24"/>
    <p:sldId id="778" r:id="rId25"/>
    <p:sldId id="781" r:id="rId26"/>
    <p:sldId id="746" r:id="rId27"/>
    <p:sldId id="802" r:id="rId28"/>
    <p:sldId id="747" r:id="rId29"/>
    <p:sldId id="805" r:id="rId30"/>
    <p:sldId id="745" r:id="rId31"/>
    <p:sldId id="583" r:id="rId32"/>
    <p:sldId id="469" r:id="rId33"/>
    <p:sldId id="625" r:id="rId34"/>
    <p:sldId id="626" r:id="rId35"/>
    <p:sldId id="627" r:id="rId36"/>
    <p:sldId id="633" r:id="rId37"/>
    <p:sldId id="472" r:id="rId38"/>
    <p:sldId id="639" r:id="rId39"/>
    <p:sldId id="743" r:id="rId40"/>
    <p:sldId id="646" r:id="rId41"/>
    <p:sldId id="642" r:id="rId42"/>
    <p:sldId id="584" r:id="rId43"/>
    <p:sldId id="587" r:id="rId44"/>
    <p:sldId id="585" r:id="rId45"/>
    <p:sldId id="586" r:id="rId46"/>
    <p:sldId id="588" r:id="rId47"/>
    <p:sldId id="589" r:id="rId48"/>
  </p:sldIdLst>
  <p:sldSz cx="12192000" cy="6858000"/>
  <p:notesSz cx="6858000" cy="9144000"/>
  <p:embeddedFontLst>
    <p:embeddedFont>
      <p:font typeface="方正粗黑宋简体" panose="02010600030101010101" charset="-122"/>
      <p:regular r:id="rId51"/>
    </p:embeddedFont>
    <p:embeddedFont>
      <p:font typeface="方正粗宋简体" panose="02010600030101010101" charset="-122"/>
      <p:regular r:id="rId52"/>
    </p:embeddedFont>
    <p:embeddedFont>
      <p:font typeface="方正大标宋简体" panose="02010600030101010101" charset="-122"/>
      <p:regular r:id="rId53"/>
    </p:embeddedFont>
    <p:embeddedFont>
      <p:font typeface="Calibri" panose="020F0502020204030204" pitchFamily="34" charset="0"/>
      <p:regular r:id="rId54"/>
      <p:bold r:id="rId55"/>
      <p:italic r:id="rId56"/>
      <p:boldItalic r:id="rId57"/>
    </p:embeddedFont>
    <p:embeddedFont>
      <p:font typeface="Calibri Light" panose="020F0302020204030204" pitchFamily="34" charset="0"/>
      <p:regular r:id="rId58"/>
      <p:italic r:id="rId59"/>
    </p:embeddedFont>
    <p:embeddedFont>
      <p:font typeface="Cambria Math" panose="02040503050406030204" pitchFamily="18" charset="0"/>
      <p:regular r:id="rId60"/>
    </p:embeddedFont>
    <p:embeddedFont>
      <p:font typeface="仿宋" panose="02010609060101010101" pitchFamily="49" charset="-122"/>
      <p:regular r:id="rId61"/>
    </p:embeddedFont>
    <p:embeddedFont>
      <p:font typeface="黑体" panose="02010609060101010101" pitchFamily="49" charset="-122"/>
      <p:regular r:id="rId62"/>
    </p:embeddedFont>
    <p:embeddedFont>
      <p:font typeface="华文中宋" panose="02010600040101010101" pitchFamily="2" charset="-122"/>
      <p:regular r:id="rId63"/>
    </p:embeddedFont>
    <p:embeddedFont>
      <p:font typeface="微软雅黑" panose="020B0503020204020204" pitchFamily="34" charset="-122"/>
      <p:regular r:id="rId64"/>
      <p:bold r:id="rId65"/>
    </p:embeddedFont>
  </p:embeddedFontLst>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4">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novo" initials="l" lastIdx="0" clrIdx="0"/>
  <p:cmAuthor id="7" name="surface" initials="s" lastIdx="0" clrIdx="5"/>
  <p:cmAuthor id="1" name="微软用户" initials="微" lastIdx="0" clrIdx="0"/>
  <p:cmAuthor id="2" name="作者" initials="A" lastIdx="0" clrIdx="1"/>
  <p:cmAuthor id="3" name="dell" initials="d" lastIdx="0" clrIdx="2"/>
  <p:cmAuthor id="4" name="123" initials="" lastIdx="0" clrIdx="0"/>
  <p:cmAuthor id="5" name="Administrator" initials="A" lastIdx="0" clrIdx="4"/>
  <p:cmAuthor id="6" name="雨林木风"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9" autoAdjust="0"/>
    <p:restoredTop sz="94660"/>
  </p:normalViewPr>
  <p:slideViewPr>
    <p:cSldViewPr snapToGrid="0">
      <p:cViewPr varScale="1">
        <p:scale>
          <a:sx n="90" d="100"/>
          <a:sy n="90" d="100"/>
        </p:scale>
        <p:origin x="240" y="84"/>
      </p:cViewPr>
      <p:guideLst>
        <p:guide orient="horz" pos="2304"/>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font" Target="fonts/font13.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E52EDB-56CD-4778-97F5-237471D513E4}" type="datetimeFigureOut">
              <a:rPr lang="zh-CN" altLang="en-US" smtClean="0"/>
              <a:t>2021/1/27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38E6EB-E24B-444C-8E5B-D51444ED3F2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46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47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31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幻灯片图像占位符 1"/>
          <p:cNvSpPr>
            <a:spLocks noGrp="1" noRot="1" noChangeAspect="1" noTextEdit="1"/>
          </p:cNvSpPr>
          <p:nvPr>
            <p:ph type="sldImg"/>
          </p:nvPr>
        </p:nvSpPr>
        <p:spPr/>
      </p:sp>
      <p:sp>
        <p:nvSpPr>
          <p:cNvPr id="390146"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390147" name="灯片编号占位符 3"/>
          <p:cNvSpPr txBox="1">
            <a:spLocks noGrp="1"/>
          </p:cNvSpPr>
          <p:nvPr>
            <p:ph type="sldNum" sz="quarter" idx="10"/>
          </p:nvPr>
        </p:nvSpPr>
        <p:spPr>
          <a:xfrm>
            <a:off x="3849688" y="9426575"/>
            <a:ext cx="2946400" cy="496888"/>
          </a:xfrm>
          <a:prstGeom prst="rect">
            <a:avLst/>
          </a:prstGeom>
          <a:noFill/>
          <a:ln w="9525">
            <a:noFill/>
          </a:ln>
        </p:spPr>
        <p:txBody>
          <a:bodyPr vert="horz" wrap="square" lIns="91440" tIns="45720" rIns="91440" bIns="45720" anchor="b"/>
          <a:lstStyle/>
          <a:p>
            <a:pPr lvl="0" algn="r">
              <a:buChar char="•"/>
            </a:pPr>
            <a:fld id="{9A0DB2DC-4C9A-4742-B13C-FB6460FD3503}" type="slidenum">
              <a:rPr lang="zh-CN" altLang="en-US">
                <a:latin typeface="Arial" panose="020B0604020202020204" pitchFamily="34" charset="0"/>
              </a:rPr>
              <a:t>41</a:t>
            </a:fld>
            <a:endParaRPr lang="zh-CN"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38E6EB-E24B-444C-8E5B-D51444ED3F24}" type="slidenum">
              <a:rPr lang="zh-CN" altLang="en-US" smtClean="0"/>
              <a:t>42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6" name="组合 15"/>
          <p:cNvGrpSpPr/>
          <p:nvPr userDrawn="1"/>
        </p:nvGrpSpPr>
        <p:grpSpPr>
          <a:xfrm rot="10800000" flipH="1">
            <a:off x="9843135" y="5793106"/>
            <a:ext cx="2257292" cy="1035716"/>
            <a:chOff x="11895482" y="5395965"/>
            <a:chExt cx="2671333" cy="1225691"/>
          </a:xfrm>
        </p:grpSpPr>
        <p:sp>
          <p:nvSpPr>
            <p:cNvPr id="17" name="等腰三角形 3"/>
            <p:cNvSpPr/>
            <p:nvPr/>
          </p:nvSpPr>
          <p:spPr>
            <a:xfrm rot="16200000">
              <a:off x="12888550" y="4402897"/>
              <a:ext cx="685197" cy="2671333"/>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870796"/>
                <a:gd name="connsiteY0-210" fmla="*/ 6349942 h 6349942"/>
                <a:gd name="connsiteX1-211" fmla="*/ 1627396 w 1870796"/>
                <a:gd name="connsiteY1-212" fmla="*/ -1 h 6349942"/>
                <a:gd name="connsiteX2-213" fmla="*/ 1393006 w 1870796"/>
                <a:gd name="connsiteY2-214" fmla="*/ 6349942 h 6349942"/>
                <a:gd name="connsiteX3-215" fmla="*/ 0 w 1870796"/>
                <a:gd name="connsiteY3-216" fmla="*/ 6349942 h 6349942"/>
                <a:gd name="connsiteX0-217" fmla="*/ 0 w 1870796"/>
                <a:gd name="connsiteY0-218" fmla="*/ 6349942 h 6349942"/>
                <a:gd name="connsiteX1-219" fmla="*/ 1627396 w 1870796"/>
                <a:gd name="connsiteY1-220" fmla="*/ -1 h 6349942"/>
                <a:gd name="connsiteX2-221" fmla="*/ 1393006 w 1870796"/>
                <a:gd name="connsiteY2-222" fmla="*/ 6349942 h 6349942"/>
                <a:gd name="connsiteX3-223" fmla="*/ 0 w 1870796"/>
                <a:gd name="connsiteY3-224" fmla="*/ 6349942 h 6349942"/>
                <a:gd name="connsiteX0-225" fmla="*/ 0 w 1849873"/>
                <a:gd name="connsiteY0-226" fmla="*/ 6349942 h 6349949"/>
                <a:gd name="connsiteX1-227" fmla="*/ 1627396 w 1849873"/>
                <a:gd name="connsiteY1-228" fmla="*/ -1 h 6349949"/>
                <a:gd name="connsiteX2-229" fmla="*/ 1304432 w 1849873"/>
                <a:gd name="connsiteY2-230" fmla="*/ 6349948 h 6349949"/>
                <a:gd name="connsiteX3-231" fmla="*/ 0 w 1849873"/>
                <a:gd name="connsiteY3-232" fmla="*/ 6349942 h 6349949"/>
                <a:gd name="connsiteX0-233" fmla="*/ 0 w 1902659"/>
                <a:gd name="connsiteY0-234" fmla="*/ 6313921 h 6313928"/>
                <a:gd name="connsiteX1-235" fmla="*/ 1693825 w 1902659"/>
                <a:gd name="connsiteY1-236" fmla="*/ 0 h 6313928"/>
                <a:gd name="connsiteX2-237" fmla="*/ 1304432 w 1902659"/>
                <a:gd name="connsiteY2-238" fmla="*/ 6313927 h 6313928"/>
                <a:gd name="connsiteX3-239" fmla="*/ 0 w 1902659"/>
                <a:gd name="connsiteY3-240" fmla="*/ 6313921 h 6313928"/>
                <a:gd name="connsiteX0-241" fmla="*/ 0 w 1902656"/>
                <a:gd name="connsiteY0-242" fmla="*/ 6313921 h 6313928"/>
                <a:gd name="connsiteX1-243" fmla="*/ 1693825 w 1902656"/>
                <a:gd name="connsiteY1-244" fmla="*/ 0 h 6313928"/>
                <a:gd name="connsiteX2-245" fmla="*/ 1304432 w 1902656"/>
                <a:gd name="connsiteY2-246" fmla="*/ 6313927 h 6313928"/>
                <a:gd name="connsiteX3-247" fmla="*/ 0 w 1902656"/>
                <a:gd name="connsiteY3-248" fmla="*/ 6313921 h 6313928"/>
                <a:gd name="connsiteX0-249" fmla="*/ 0 w 1835445"/>
                <a:gd name="connsiteY0-250" fmla="*/ 6313921 h 6313928"/>
                <a:gd name="connsiteX1-251" fmla="*/ 1693825 w 1835445"/>
                <a:gd name="connsiteY1-252" fmla="*/ 0 h 6313928"/>
                <a:gd name="connsiteX2-253" fmla="*/ 1304432 w 1835445"/>
                <a:gd name="connsiteY2-254" fmla="*/ 6313927 h 6313928"/>
                <a:gd name="connsiteX3-255" fmla="*/ 0 w 1835445"/>
                <a:gd name="connsiteY3-256" fmla="*/ 6313921 h 6313928"/>
                <a:gd name="connsiteX0-257" fmla="*/ 0 w 1835445"/>
                <a:gd name="connsiteY0-258" fmla="*/ 6313921 h 6313928"/>
                <a:gd name="connsiteX1-259" fmla="*/ 1693825 w 1835445"/>
                <a:gd name="connsiteY1-260" fmla="*/ 0 h 6313928"/>
                <a:gd name="connsiteX2-261" fmla="*/ 1304432 w 1835445"/>
                <a:gd name="connsiteY2-262" fmla="*/ 6313927 h 6313928"/>
                <a:gd name="connsiteX3-263" fmla="*/ 0 w 1835445"/>
                <a:gd name="connsiteY3-264" fmla="*/ 6313921 h 6313928"/>
                <a:gd name="connsiteX0-265" fmla="*/ 0 w 1835445"/>
                <a:gd name="connsiteY0-266" fmla="*/ 6313921 h 6313928"/>
                <a:gd name="connsiteX1-267" fmla="*/ 1693825 w 1835445"/>
                <a:gd name="connsiteY1-268" fmla="*/ 0 h 6313928"/>
                <a:gd name="connsiteX2-269" fmla="*/ 1304432 w 1835445"/>
                <a:gd name="connsiteY2-270" fmla="*/ 6313927 h 6313928"/>
                <a:gd name="connsiteX3-271" fmla="*/ 0 w 1835445"/>
                <a:gd name="connsiteY3-272" fmla="*/ 6313921 h 6313928"/>
              </a:gdLst>
              <a:ahLst/>
              <a:cxnLst>
                <a:cxn ang="0">
                  <a:pos x="connsiteX0-1" y="connsiteY0-2"/>
                </a:cxn>
                <a:cxn ang="0">
                  <a:pos x="connsiteX1-3" y="connsiteY1-4"/>
                </a:cxn>
                <a:cxn ang="0">
                  <a:pos x="connsiteX2-5" y="connsiteY2-6"/>
                </a:cxn>
                <a:cxn ang="0">
                  <a:pos x="connsiteX3-7" y="connsiteY3-8"/>
                </a:cxn>
              </a:cxnLst>
              <a:rect l="l" t="t" r="r" b="b"/>
              <a:pathLst>
                <a:path w="1835445" h="6313928">
                  <a:moveTo>
                    <a:pt x="0" y="6313921"/>
                  </a:moveTo>
                  <a:cubicBezTo>
                    <a:pt x="1368358" y="4363910"/>
                    <a:pt x="1484752" y="2939122"/>
                    <a:pt x="1693825" y="0"/>
                  </a:cubicBezTo>
                  <a:cubicBezTo>
                    <a:pt x="2071341" y="2543447"/>
                    <a:pt x="1608106" y="4329853"/>
                    <a:pt x="1304432" y="6313927"/>
                  </a:cubicBezTo>
                  <a:lnTo>
                    <a:pt x="0" y="6313921"/>
                  </a:lnTo>
                  <a:close/>
                </a:path>
              </a:pathLst>
            </a:custGeom>
            <a:gradFill>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18" name="等腰三角形 3"/>
            <p:cNvSpPr/>
            <p:nvPr/>
          </p:nvSpPr>
          <p:spPr>
            <a:xfrm rot="16200000">
              <a:off x="12751285" y="4811521"/>
              <a:ext cx="1086108" cy="2534161"/>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643966"/>
                <a:gd name="connsiteY0-210" fmla="*/ 6349942 h 6367957"/>
                <a:gd name="connsiteX1-211" fmla="*/ 1627396 w 1643966"/>
                <a:gd name="connsiteY1-212" fmla="*/ -1 h 6367957"/>
                <a:gd name="connsiteX2-213" fmla="*/ 744632 w 1643966"/>
                <a:gd name="connsiteY2-214" fmla="*/ 6367958 h 6367957"/>
                <a:gd name="connsiteX3-215" fmla="*/ 0 w 1643966"/>
                <a:gd name="connsiteY3-216" fmla="*/ 6349942 h 6367957"/>
                <a:gd name="connsiteX0-217" fmla="*/ 0 w 1652196"/>
                <a:gd name="connsiteY0-218" fmla="*/ 6349942 h 6367957"/>
                <a:gd name="connsiteX1-219" fmla="*/ 1627396 w 1652196"/>
                <a:gd name="connsiteY1-220" fmla="*/ -1 h 6367957"/>
                <a:gd name="connsiteX2-221" fmla="*/ 744632 w 1652196"/>
                <a:gd name="connsiteY2-222" fmla="*/ 6367958 h 6367957"/>
                <a:gd name="connsiteX3-223" fmla="*/ 0 w 1652196"/>
                <a:gd name="connsiteY3-224" fmla="*/ 6349942 h 6367957"/>
                <a:gd name="connsiteX0-225" fmla="*/ 0 w 1655514"/>
                <a:gd name="connsiteY0-226" fmla="*/ 6349942 h 6367957"/>
                <a:gd name="connsiteX1-227" fmla="*/ 1627396 w 1655514"/>
                <a:gd name="connsiteY1-228" fmla="*/ -1 h 6367957"/>
                <a:gd name="connsiteX2-229" fmla="*/ 744632 w 1655514"/>
                <a:gd name="connsiteY2-230" fmla="*/ 6367958 h 6367957"/>
                <a:gd name="connsiteX3-231" fmla="*/ 0 w 1655514"/>
                <a:gd name="connsiteY3-232" fmla="*/ 6349942 h 6367957"/>
                <a:gd name="connsiteX0-233" fmla="*/ 0 w 1863226"/>
                <a:gd name="connsiteY0-234" fmla="*/ 6295903 h 6313918"/>
                <a:gd name="connsiteX1-235" fmla="*/ 1843522 w 1863226"/>
                <a:gd name="connsiteY1-236" fmla="*/ -1 h 6313918"/>
                <a:gd name="connsiteX2-237" fmla="*/ 744632 w 1863226"/>
                <a:gd name="connsiteY2-238" fmla="*/ 6313919 h 6313918"/>
                <a:gd name="connsiteX3-239" fmla="*/ 0 w 1863226"/>
                <a:gd name="connsiteY3-240" fmla="*/ 6295903 h 6313918"/>
                <a:gd name="connsiteX0-241" fmla="*/ 0 w 1868639"/>
                <a:gd name="connsiteY0-242" fmla="*/ 6295903 h 6313918"/>
                <a:gd name="connsiteX1-243" fmla="*/ 1843522 w 1868639"/>
                <a:gd name="connsiteY1-244" fmla="*/ -1 h 6313918"/>
                <a:gd name="connsiteX2-245" fmla="*/ 744632 w 1868639"/>
                <a:gd name="connsiteY2-246" fmla="*/ 6313919 h 6313918"/>
                <a:gd name="connsiteX3-247" fmla="*/ 0 w 1868639"/>
                <a:gd name="connsiteY3-248" fmla="*/ 6295903 h 6313918"/>
                <a:gd name="connsiteX0-249" fmla="*/ 0 w 1870211"/>
                <a:gd name="connsiteY0-250" fmla="*/ 6295903 h 6313918"/>
                <a:gd name="connsiteX1-251" fmla="*/ 1843522 w 1870211"/>
                <a:gd name="connsiteY1-252" fmla="*/ -1 h 6313918"/>
                <a:gd name="connsiteX2-253" fmla="*/ 744632 w 1870211"/>
                <a:gd name="connsiteY2-254" fmla="*/ 6313919 h 6313918"/>
                <a:gd name="connsiteX3-255" fmla="*/ 0 w 1870211"/>
                <a:gd name="connsiteY3-256" fmla="*/ 6295903 h 6313918"/>
                <a:gd name="connsiteX0-257" fmla="*/ 0 w 2008684"/>
                <a:gd name="connsiteY0-258" fmla="*/ 6241864 h 6259879"/>
                <a:gd name="connsiteX1-259" fmla="*/ 1987604 w 2008684"/>
                <a:gd name="connsiteY1-260" fmla="*/ -1 h 6259879"/>
                <a:gd name="connsiteX2-261" fmla="*/ 744632 w 2008684"/>
                <a:gd name="connsiteY2-262" fmla="*/ 6259880 h 6259879"/>
                <a:gd name="connsiteX3-263" fmla="*/ 0 w 2008684"/>
                <a:gd name="connsiteY3-264" fmla="*/ 6241864 h 6259879"/>
                <a:gd name="connsiteX0-265" fmla="*/ 0 w 2008684"/>
                <a:gd name="connsiteY0-266" fmla="*/ 6241864 h 6259879"/>
                <a:gd name="connsiteX1-267" fmla="*/ 1987604 w 2008684"/>
                <a:gd name="connsiteY1-268" fmla="*/ -1 h 6259879"/>
                <a:gd name="connsiteX2-269" fmla="*/ 744632 w 2008684"/>
                <a:gd name="connsiteY2-270" fmla="*/ 6259880 h 6259879"/>
                <a:gd name="connsiteX3-271" fmla="*/ 0 w 2008684"/>
                <a:gd name="connsiteY3-272" fmla="*/ 6241864 h 6259879"/>
                <a:gd name="connsiteX0-273" fmla="*/ 0 w 1987603"/>
                <a:gd name="connsiteY0-274" fmla="*/ 6241864 h 6259879"/>
                <a:gd name="connsiteX1-275" fmla="*/ 1987604 w 1987603"/>
                <a:gd name="connsiteY1-276" fmla="*/ -1 h 6259879"/>
                <a:gd name="connsiteX2-277" fmla="*/ 744632 w 1987603"/>
                <a:gd name="connsiteY2-278" fmla="*/ 6259880 h 6259879"/>
                <a:gd name="connsiteX3-279" fmla="*/ 0 w 1987603"/>
                <a:gd name="connsiteY3-280" fmla="*/ 6241864 h 6259879"/>
                <a:gd name="connsiteX0-281" fmla="*/ 0 w 2527919"/>
                <a:gd name="connsiteY0-282" fmla="*/ 5935678 h 5953693"/>
                <a:gd name="connsiteX1-283" fmla="*/ 2527918 w 2527919"/>
                <a:gd name="connsiteY1-284" fmla="*/ -1 h 5953693"/>
                <a:gd name="connsiteX2-285" fmla="*/ 744632 w 2527919"/>
                <a:gd name="connsiteY2-286" fmla="*/ 5953694 h 5953693"/>
                <a:gd name="connsiteX3-287" fmla="*/ 0 w 2527919"/>
                <a:gd name="connsiteY3-288" fmla="*/ 5935678 h 5953693"/>
                <a:gd name="connsiteX0-289" fmla="*/ 0 w 2545930"/>
                <a:gd name="connsiteY0-290" fmla="*/ 5953688 h 5953693"/>
                <a:gd name="connsiteX1-291" fmla="*/ 2545929 w 2545930"/>
                <a:gd name="connsiteY1-292" fmla="*/ -1 h 5953693"/>
                <a:gd name="connsiteX2-293" fmla="*/ 762643 w 2545930"/>
                <a:gd name="connsiteY2-294" fmla="*/ 5953694 h 5953693"/>
                <a:gd name="connsiteX3-295" fmla="*/ 0 w 2545930"/>
                <a:gd name="connsiteY3-296" fmla="*/ 5953688 h 5953693"/>
                <a:gd name="connsiteX0-297" fmla="*/ 0 w 2365825"/>
                <a:gd name="connsiteY0-298" fmla="*/ 5989709 h 5989709"/>
                <a:gd name="connsiteX1-299" fmla="*/ 2365824 w 2365825"/>
                <a:gd name="connsiteY1-300" fmla="*/ -1 h 5989709"/>
                <a:gd name="connsiteX2-301" fmla="*/ 582538 w 2365825"/>
                <a:gd name="connsiteY2-302" fmla="*/ 5953694 h 5989709"/>
                <a:gd name="connsiteX3-303" fmla="*/ 0 w 2365825"/>
                <a:gd name="connsiteY3-304" fmla="*/ 5989709 h 5989709"/>
                <a:gd name="connsiteX0-305" fmla="*/ 0 w 2365825"/>
                <a:gd name="connsiteY0-306" fmla="*/ 5989709 h 5989709"/>
                <a:gd name="connsiteX1-307" fmla="*/ 2365824 w 2365825"/>
                <a:gd name="connsiteY1-308" fmla="*/ -1 h 5989709"/>
                <a:gd name="connsiteX2-309" fmla="*/ 582538 w 2365825"/>
                <a:gd name="connsiteY2-310" fmla="*/ 5953694 h 5989709"/>
                <a:gd name="connsiteX3-311" fmla="*/ 0 w 2365825"/>
                <a:gd name="connsiteY3-312" fmla="*/ 5989709 h 5989709"/>
                <a:gd name="connsiteX0-313" fmla="*/ 0 w 2390484"/>
                <a:gd name="connsiteY0-314" fmla="*/ 5989709 h 5989709"/>
                <a:gd name="connsiteX1-315" fmla="*/ 2365824 w 2390484"/>
                <a:gd name="connsiteY1-316" fmla="*/ -1 h 5989709"/>
                <a:gd name="connsiteX2-317" fmla="*/ 582538 w 2390484"/>
                <a:gd name="connsiteY2-318" fmla="*/ 5953694 h 5989709"/>
                <a:gd name="connsiteX3-319" fmla="*/ 0 w 2390484"/>
                <a:gd name="connsiteY3-320" fmla="*/ 5989709 h 5989709"/>
                <a:gd name="connsiteX0-321" fmla="*/ 0 w 2390484"/>
                <a:gd name="connsiteY0-322" fmla="*/ 5989709 h 5989709"/>
                <a:gd name="connsiteX1-323" fmla="*/ 2365824 w 2390484"/>
                <a:gd name="connsiteY1-324" fmla="*/ -1 h 5989709"/>
                <a:gd name="connsiteX2-325" fmla="*/ 582538 w 2390484"/>
                <a:gd name="connsiteY2-326" fmla="*/ 5953694 h 5989709"/>
                <a:gd name="connsiteX3-327" fmla="*/ 0 w 2390484"/>
                <a:gd name="connsiteY3-328" fmla="*/ 5989709 h 5989709"/>
                <a:gd name="connsiteX0-329" fmla="*/ 0 w 2390276"/>
                <a:gd name="connsiteY0-330" fmla="*/ 5989709 h 5989709"/>
                <a:gd name="connsiteX1-331" fmla="*/ 2365824 w 2390276"/>
                <a:gd name="connsiteY1-332" fmla="*/ -1 h 5989709"/>
                <a:gd name="connsiteX2-333" fmla="*/ 571280 w 2390276"/>
                <a:gd name="connsiteY2-334" fmla="*/ 5981842 h 5989709"/>
                <a:gd name="connsiteX3-335" fmla="*/ 0 w 2390276"/>
                <a:gd name="connsiteY3-336" fmla="*/ 5989709 h 5989709"/>
                <a:gd name="connsiteX0-337" fmla="*/ 0 w 2392302"/>
                <a:gd name="connsiteY0-338" fmla="*/ 5989709 h 5989709"/>
                <a:gd name="connsiteX1-339" fmla="*/ 2365824 w 2392302"/>
                <a:gd name="connsiteY1-340" fmla="*/ -1 h 5989709"/>
                <a:gd name="connsiteX2-341" fmla="*/ 571280 w 2392302"/>
                <a:gd name="connsiteY2-342" fmla="*/ 5981842 h 5989709"/>
                <a:gd name="connsiteX3-343" fmla="*/ 0 w 2392302"/>
                <a:gd name="connsiteY3-344" fmla="*/ 5989709 h 5989709"/>
                <a:gd name="connsiteX0-345" fmla="*/ 0 w 2366397"/>
                <a:gd name="connsiteY0-346" fmla="*/ 5989709 h 5989709"/>
                <a:gd name="connsiteX1-347" fmla="*/ 2365824 w 2366397"/>
                <a:gd name="connsiteY1-348" fmla="*/ -1 h 5989709"/>
                <a:gd name="connsiteX2-349" fmla="*/ 571280 w 2366397"/>
                <a:gd name="connsiteY2-350" fmla="*/ 5981842 h 5989709"/>
                <a:gd name="connsiteX3-351" fmla="*/ 0 w 2366397"/>
                <a:gd name="connsiteY3-352" fmla="*/ 5989709 h 5989709"/>
              </a:gdLst>
              <a:ahLst/>
              <a:cxnLst>
                <a:cxn ang="0">
                  <a:pos x="connsiteX0-1" y="connsiteY0-2"/>
                </a:cxn>
                <a:cxn ang="0">
                  <a:pos x="connsiteX1-3" y="connsiteY1-4"/>
                </a:cxn>
                <a:cxn ang="0">
                  <a:pos x="connsiteX2-5" y="connsiteY2-6"/>
                </a:cxn>
                <a:cxn ang="0">
                  <a:pos x="connsiteX3-7" y="connsiteY3-8"/>
                </a:cxn>
              </a:cxnLst>
              <a:rect l="l" t="t" r="r" b="b"/>
              <a:pathLst>
                <a:path w="2366397" h="5989709">
                  <a:moveTo>
                    <a:pt x="0" y="5989709"/>
                  </a:moveTo>
                  <a:cubicBezTo>
                    <a:pt x="1368358" y="4039698"/>
                    <a:pt x="2258031" y="2614911"/>
                    <a:pt x="2365824" y="-1"/>
                  </a:cubicBezTo>
                  <a:cubicBezTo>
                    <a:pt x="2391704" y="3378679"/>
                    <a:pt x="1538339" y="4288958"/>
                    <a:pt x="571280" y="5981842"/>
                  </a:cubicBezTo>
                  <a:lnTo>
                    <a:pt x="0" y="5989709"/>
                  </a:lnTo>
                  <a:close/>
                </a:path>
              </a:pathLst>
            </a:custGeom>
            <a:gradFill flip="none" rotWithShape="0">
              <a:gsLst>
                <a:gs pos="0">
                  <a:srgbClr val="5B68EA">
                    <a:alpha val="30000"/>
                  </a:srgbClr>
                </a:gs>
                <a:gs pos="100000">
                  <a:srgbClr val="39D2FC">
                    <a:alpha val="3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19" name="组合 18"/>
          <p:cNvGrpSpPr/>
          <p:nvPr userDrawn="1"/>
        </p:nvGrpSpPr>
        <p:grpSpPr>
          <a:xfrm>
            <a:off x="64135" y="99695"/>
            <a:ext cx="10506075" cy="593725"/>
            <a:chOff x="101" y="157"/>
            <a:chExt cx="16545" cy="935"/>
          </a:xfrm>
        </p:grpSpPr>
        <p:cxnSp>
          <p:nvCxnSpPr>
            <p:cNvPr id="20" name="直接连接符 19"/>
            <p:cNvCxnSpPr/>
            <p:nvPr/>
          </p:nvCxnSpPr>
          <p:spPr>
            <a:xfrm>
              <a:off x="1150" y="1077"/>
              <a:ext cx="13855" cy="2"/>
            </a:xfrm>
            <a:prstGeom prst="line">
              <a:avLst/>
            </a:prstGeom>
            <a:ln w="28575" cmpd="sng">
              <a:solidFill>
                <a:schemeClr val="accent1">
                  <a:shade val="50000"/>
                  <a:alpha val="4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6"/>
            <p:cNvSpPr txBox="1"/>
            <p:nvPr/>
          </p:nvSpPr>
          <p:spPr>
            <a:xfrm>
              <a:off x="971" y="199"/>
              <a:ext cx="15675" cy="871"/>
            </a:xfrm>
            <a:prstGeom prst="rect">
              <a:avLst/>
            </a:prstGeom>
            <a:noFill/>
          </p:spPr>
          <p:txBody>
            <a:bodyPr wrap="square" rtlCol="0">
              <a:spAutoFit/>
            </a:bodyPr>
            <a:lstStyle/>
            <a:p>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（一）八省市适应性考试与2020</a:t>
              </a:r>
              <a:r>
                <a:rPr lang="zh-CN" altLang="en-US"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新</a:t>
              </a:r>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高考试题变化精析</a:t>
              </a:r>
            </a:p>
          </p:txBody>
        </p:sp>
        <p:grpSp>
          <p:nvGrpSpPr>
            <p:cNvPr id="21" name="组合 20"/>
            <p:cNvGrpSpPr/>
            <p:nvPr/>
          </p:nvGrpSpPr>
          <p:grpSpPr>
            <a:xfrm>
              <a:off x="101" y="157"/>
              <a:ext cx="1026" cy="935"/>
              <a:chOff x="1356" y="4249"/>
              <a:chExt cx="1026" cy="935"/>
            </a:xfrm>
          </p:grpSpPr>
          <p:sp>
            <p:nvSpPr>
              <p:cNvPr id="22" name="矩形 21"/>
              <p:cNvSpPr/>
              <p:nvPr/>
            </p:nvSpPr>
            <p:spPr>
              <a:xfrm>
                <a:off x="1356" y="4249"/>
                <a:ext cx="567"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23" name="矩形 22"/>
              <p:cNvSpPr/>
              <p:nvPr/>
            </p:nvSpPr>
            <p:spPr>
              <a:xfrm>
                <a:off x="2000" y="4250"/>
                <a:ext cx="204"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24" name="矩形 23"/>
              <p:cNvSpPr/>
              <p:nvPr/>
            </p:nvSpPr>
            <p:spPr>
              <a:xfrm>
                <a:off x="2270" y="4250"/>
                <a:ext cx="113"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grpSp>
      </p:grpSp>
      <p:pic>
        <p:nvPicPr>
          <p:cNvPr id="25" name="Picture 2" descr="C:\Users\Administrator\Desktop\7f7fda74ce90c5ee0bb1435d5dd5904a.png7f7fda74ce90c5ee0bb1435d5dd5904a"/>
          <p:cNvPicPr>
            <a:picLocks noChangeAspect="1" noChangeArrowheads="1"/>
          </p:cNvPicPr>
          <p:nvPr userDrawn="1"/>
        </p:nvPicPr>
        <p:blipFill>
          <a:blip r:embed="rId2"/>
          <a:srcRect t="21414" b="21632"/>
          <a:stretch>
            <a:fillRect/>
          </a:stretch>
        </p:blipFill>
        <p:spPr bwMode="auto">
          <a:xfrm>
            <a:off x="10749280" y="19685"/>
            <a:ext cx="1346200" cy="766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3E0B0C53-5EA7-4A7B-B035-0D740D79EBF9}" type="datetimeFigureOut">
              <a:rPr lang="zh-CN" altLang="en-US" smtClean="0"/>
              <a:t>2021/1/27</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CF79AE4B-7E0F-4952-BF6F-01DE59CE7E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Shape 1"/>
          <p:cNvSpPr>
            <a:spLocks noGrp="1"/>
          </p:cNvSpPr>
          <p:nvPr>
            <p:ph type="title"/>
          </p:nvPr>
        </p:nvSpPr>
        <p:spPr/>
        <p:txBody>
          <a:bodyPr rtlCol="0"/>
          <a:lstStyle/>
          <a:p>
            <a:r>
              <a:rPr lang="zh-CN" altLang="en-US" noProof="1"/>
              <a:t>单击此处编辑母版标题样式</a:t>
            </a:r>
          </a:p>
        </p:txBody>
      </p:sp>
      <p:sp>
        <p:nvSpPr>
          <p:cNvPr id="3" name="Shape 2"/>
          <p:cNvSpPr>
            <a:spLocks noGrp="1"/>
          </p:cNvSpPr>
          <p:nvPr>
            <p:ph type="body" idx="1"/>
          </p:nvPr>
        </p:nvSpPr>
        <p:spPr/>
        <p:txBody>
          <a:bodyPr rtlCol="0"/>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矩形 4"/>
          <p:cNvSpPr>
            <a:spLocks noGrp="1"/>
          </p:cNvSpPr>
          <p:nvPr>
            <p:ph type="dt" sz="half" idx="10"/>
          </p:nvPr>
        </p:nvSpPr>
        <p:spPr/>
        <p:txBody>
          <a:bodyPr/>
          <a:lstStyle>
            <a:lvl1pPr>
              <a:defRPr noProof="1">
                <a:latin typeface="Arial" panose="020B0604020202020204" pitchFamily="34" charset="0"/>
              </a:defRPr>
            </a:lvl1pPr>
          </a:lstStyle>
          <a:p>
            <a:pPr>
              <a:defRPr/>
            </a:pPr>
            <a:endParaRPr lang="zh-CN" altLang="en-US"/>
          </a:p>
        </p:txBody>
      </p:sp>
      <p:sp>
        <p:nvSpPr>
          <p:cNvPr id="5" name="矩形 5"/>
          <p:cNvSpPr>
            <a:spLocks noGrp="1"/>
          </p:cNvSpPr>
          <p:nvPr>
            <p:ph type="ftr" sz="quarter" idx="11"/>
          </p:nvPr>
        </p:nvSpPr>
        <p:spPr/>
        <p:txBody>
          <a:bodyPr/>
          <a:lstStyle>
            <a:lvl1pPr>
              <a:defRPr noProof="1">
                <a:latin typeface="Arial" panose="020B060402020202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D0536A27-A378-4DAE-B6A2-3EEDE505F829}"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grpSp>
        <p:nvGrpSpPr>
          <p:cNvPr id="19" name="组合 18"/>
          <p:cNvGrpSpPr/>
          <p:nvPr userDrawn="1"/>
        </p:nvGrpSpPr>
        <p:grpSpPr>
          <a:xfrm>
            <a:off x="64135" y="99695"/>
            <a:ext cx="10506075" cy="593725"/>
            <a:chOff x="101" y="157"/>
            <a:chExt cx="16545" cy="935"/>
          </a:xfrm>
        </p:grpSpPr>
        <p:cxnSp>
          <p:nvCxnSpPr>
            <p:cNvPr id="20" name="直接连接符 19"/>
            <p:cNvCxnSpPr/>
            <p:nvPr/>
          </p:nvCxnSpPr>
          <p:spPr>
            <a:xfrm>
              <a:off x="1150" y="1077"/>
              <a:ext cx="13855" cy="2"/>
            </a:xfrm>
            <a:prstGeom prst="line">
              <a:avLst/>
            </a:prstGeom>
            <a:ln w="28575" cmpd="sng">
              <a:solidFill>
                <a:schemeClr val="accent1">
                  <a:shade val="50000"/>
                  <a:alpha val="4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6"/>
            <p:cNvSpPr txBox="1"/>
            <p:nvPr/>
          </p:nvSpPr>
          <p:spPr>
            <a:xfrm>
              <a:off x="971" y="199"/>
              <a:ext cx="15675" cy="871"/>
            </a:xfrm>
            <a:prstGeom prst="rect">
              <a:avLst/>
            </a:prstGeom>
            <a:noFill/>
          </p:spPr>
          <p:txBody>
            <a:bodyPr wrap="square" rtlCol="0">
              <a:spAutoFit/>
            </a:bodyPr>
            <a:lstStyle/>
            <a:p>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（一）八省市适应性考试与</a:t>
              </a:r>
              <a:r>
                <a:rPr lang="zh-CN" altLang="en-US"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新</a:t>
              </a:r>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旧高考试题变化精析</a:t>
              </a:r>
            </a:p>
          </p:txBody>
        </p:sp>
        <p:grpSp>
          <p:nvGrpSpPr>
            <p:cNvPr id="21" name="组合 20"/>
            <p:cNvGrpSpPr/>
            <p:nvPr/>
          </p:nvGrpSpPr>
          <p:grpSpPr>
            <a:xfrm>
              <a:off x="101" y="157"/>
              <a:ext cx="1026" cy="935"/>
              <a:chOff x="1356" y="4249"/>
              <a:chExt cx="1026" cy="935"/>
            </a:xfrm>
          </p:grpSpPr>
          <p:sp>
            <p:nvSpPr>
              <p:cNvPr id="22" name="矩形 21"/>
              <p:cNvSpPr/>
              <p:nvPr/>
            </p:nvSpPr>
            <p:spPr>
              <a:xfrm>
                <a:off x="1356" y="4249"/>
                <a:ext cx="567"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23" name="矩形 22"/>
              <p:cNvSpPr/>
              <p:nvPr/>
            </p:nvSpPr>
            <p:spPr>
              <a:xfrm>
                <a:off x="2000" y="4250"/>
                <a:ext cx="204"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24" name="矩形 23"/>
              <p:cNvSpPr/>
              <p:nvPr/>
            </p:nvSpPr>
            <p:spPr>
              <a:xfrm>
                <a:off x="2270" y="4250"/>
                <a:ext cx="113"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grpSp>
      </p:grpSp>
      <p:pic>
        <p:nvPicPr>
          <p:cNvPr id="25" name="Picture 2" descr="C:\Users\Administrator\Desktop\7f7fda74ce90c5ee0bb1435d5dd5904a.png7f7fda74ce90c5ee0bb1435d5dd5904a"/>
          <p:cNvPicPr>
            <a:picLocks noChangeAspect="1" noChangeArrowheads="1"/>
          </p:cNvPicPr>
          <p:nvPr userDrawn="1"/>
        </p:nvPicPr>
        <p:blipFill>
          <a:blip r:embed="rId2"/>
          <a:srcRect t="21414" b="21632"/>
          <a:stretch>
            <a:fillRect/>
          </a:stretch>
        </p:blipFill>
        <p:spPr bwMode="auto">
          <a:xfrm>
            <a:off x="10749280" y="19685"/>
            <a:ext cx="1346200" cy="766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nvGrpSpPr>
        <p:grpSpPr>
          <a:xfrm rot="10800000" flipH="1">
            <a:off x="9843135" y="5793106"/>
            <a:ext cx="2257292" cy="1035716"/>
            <a:chOff x="11895482" y="5395965"/>
            <a:chExt cx="2671333" cy="1225691"/>
          </a:xfrm>
        </p:grpSpPr>
        <p:sp>
          <p:nvSpPr>
            <p:cNvPr id="8" name="等腰三角形 3"/>
            <p:cNvSpPr/>
            <p:nvPr/>
          </p:nvSpPr>
          <p:spPr>
            <a:xfrm rot="16200000">
              <a:off x="12888550" y="4402897"/>
              <a:ext cx="685197" cy="2671333"/>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870796"/>
                <a:gd name="connsiteY0-210" fmla="*/ 6349942 h 6349942"/>
                <a:gd name="connsiteX1-211" fmla="*/ 1627396 w 1870796"/>
                <a:gd name="connsiteY1-212" fmla="*/ -1 h 6349942"/>
                <a:gd name="connsiteX2-213" fmla="*/ 1393006 w 1870796"/>
                <a:gd name="connsiteY2-214" fmla="*/ 6349942 h 6349942"/>
                <a:gd name="connsiteX3-215" fmla="*/ 0 w 1870796"/>
                <a:gd name="connsiteY3-216" fmla="*/ 6349942 h 6349942"/>
                <a:gd name="connsiteX0-217" fmla="*/ 0 w 1870796"/>
                <a:gd name="connsiteY0-218" fmla="*/ 6349942 h 6349942"/>
                <a:gd name="connsiteX1-219" fmla="*/ 1627396 w 1870796"/>
                <a:gd name="connsiteY1-220" fmla="*/ -1 h 6349942"/>
                <a:gd name="connsiteX2-221" fmla="*/ 1393006 w 1870796"/>
                <a:gd name="connsiteY2-222" fmla="*/ 6349942 h 6349942"/>
                <a:gd name="connsiteX3-223" fmla="*/ 0 w 1870796"/>
                <a:gd name="connsiteY3-224" fmla="*/ 6349942 h 6349942"/>
                <a:gd name="connsiteX0-225" fmla="*/ 0 w 1849873"/>
                <a:gd name="connsiteY0-226" fmla="*/ 6349942 h 6349949"/>
                <a:gd name="connsiteX1-227" fmla="*/ 1627396 w 1849873"/>
                <a:gd name="connsiteY1-228" fmla="*/ -1 h 6349949"/>
                <a:gd name="connsiteX2-229" fmla="*/ 1304432 w 1849873"/>
                <a:gd name="connsiteY2-230" fmla="*/ 6349948 h 6349949"/>
                <a:gd name="connsiteX3-231" fmla="*/ 0 w 1849873"/>
                <a:gd name="connsiteY3-232" fmla="*/ 6349942 h 6349949"/>
                <a:gd name="connsiteX0-233" fmla="*/ 0 w 1902659"/>
                <a:gd name="connsiteY0-234" fmla="*/ 6313921 h 6313928"/>
                <a:gd name="connsiteX1-235" fmla="*/ 1693825 w 1902659"/>
                <a:gd name="connsiteY1-236" fmla="*/ 0 h 6313928"/>
                <a:gd name="connsiteX2-237" fmla="*/ 1304432 w 1902659"/>
                <a:gd name="connsiteY2-238" fmla="*/ 6313927 h 6313928"/>
                <a:gd name="connsiteX3-239" fmla="*/ 0 w 1902659"/>
                <a:gd name="connsiteY3-240" fmla="*/ 6313921 h 6313928"/>
                <a:gd name="connsiteX0-241" fmla="*/ 0 w 1902656"/>
                <a:gd name="connsiteY0-242" fmla="*/ 6313921 h 6313928"/>
                <a:gd name="connsiteX1-243" fmla="*/ 1693825 w 1902656"/>
                <a:gd name="connsiteY1-244" fmla="*/ 0 h 6313928"/>
                <a:gd name="connsiteX2-245" fmla="*/ 1304432 w 1902656"/>
                <a:gd name="connsiteY2-246" fmla="*/ 6313927 h 6313928"/>
                <a:gd name="connsiteX3-247" fmla="*/ 0 w 1902656"/>
                <a:gd name="connsiteY3-248" fmla="*/ 6313921 h 6313928"/>
                <a:gd name="connsiteX0-249" fmla="*/ 0 w 1835445"/>
                <a:gd name="connsiteY0-250" fmla="*/ 6313921 h 6313928"/>
                <a:gd name="connsiteX1-251" fmla="*/ 1693825 w 1835445"/>
                <a:gd name="connsiteY1-252" fmla="*/ 0 h 6313928"/>
                <a:gd name="connsiteX2-253" fmla="*/ 1304432 w 1835445"/>
                <a:gd name="connsiteY2-254" fmla="*/ 6313927 h 6313928"/>
                <a:gd name="connsiteX3-255" fmla="*/ 0 w 1835445"/>
                <a:gd name="connsiteY3-256" fmla="*/ 6313921 h 6313928"/>
                <a:gd name="connsiteX0-257" fmla="*/ 0 w 1835445"/>
                <a:gd name="connsiteY0-258" fmla="*/ 6313921 h 6313928"/>
                <a:gd name="connsiteX1-259" fmla="*/ 1693825 w 1835445"/>
                <a:gd name="connsiteY1-260" fmla="*/ 0 h 6313928"/>
                <a:gd name="connsiteX2-261" fmla="*/ 1304432 w 1835445"/>
                <a:gd name="connsiteY2-262" fmla="*/ 6313927 h 6313928"/>
                <a:gd name="connsiteX3-263" fmla="*/ 0 w 1835445"/>
                <a:gd name="connsiteY3-264" fmla="*/ 6313921 h 6313928"/>
                <a:gd name="connsiteX0-265" fmla="*/ 0 w 1835445"/>
                <a:gd name="connsiteY0-266" fmla="*/ 6313921 h 6313928"/>
                <a:gd name="connsiteX1-267" fmla="*/ 1693825 w 1835445"/>
                <a:gd name="connsiteY1-268" fmla="*/ 0 h 6313928"/>
                <a:gd name="connsiteX2-269" fmla="*/ 1304432 w 1835445"/>
                <a:gd name="connsiteY2-270" fmla="*/ 6313927 h 6313928"/>
                <a:gd name="connsiteX3-271" fmla="*/ 0 w 1835445"/>
                <a:gd name="connsiteY3-272" fmla="*/ 6313921 h 6313928"/>
              </a:gdLst>
              <a:ahLst/>
              <a:cxnLst>
                <a:cxn ang="0">
                  <a:pos x="connsiteX0-1" y="connsiteY0-2"/>
                </a:cxn>
                <a:cxn ang="0">
                  <a:pos x="connsiteX1-3" y="connsiteY1-4"/>
                </a:cxn>
                <a:cxn ang="0">
                  <a:pos x="connsiteX2-5" y="connsiteY2-6"/>
                </a:cxn>
                <a:cxn ang="0">
                  <a:pos x="connsiteX3-7" y="connsiteY3-8"/>
                </a:cxn>
              </a:cxnLst>
              <a:rect l="l" t="t" r="r" b="b"/>
              <a:pathLst>
                <a:path w="1835445" h="6313928">
                  <a:moveTo>
                    <a:pt x="0" y="6313921"/>
                  </a:moveTo>
                  <a:cubicBezTo>
                    <a:pt x="1368358" y="4363910"/>
                    <a:pt x="1484752" y="2939122"/>
                    <a:pt x="1693825" y="0"/>
                  </a:cubicBezTo>
                  <a:cubicBezTo>
                    <a:pt x="2071341" y="2543447"/>
                    <a:pt x="1608106" y="4329853"/>
                    <a:pt x="1304432" y="6313927"/>
                  </a:cubicBezTo>
                  <a:lnTo>
                    <a:pt x="0" y="6313921"/>
                  </a:lnTo>
                  <a:close/>
                </a:path>
              </a:pathLst>
            </a:custGeom>
            <a:gradFill>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9" name="等腰三角形 3"/>
            <p:cNvSpPr/>
            <p:nvPr/>
          </p:nvSpPr>
          <p:spPr>
            <a:xfrm rot="16200000">
              <a:off x="12751285" y="4811521"/>
              <a:ext cx="1086108" cy="2534161"/>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643966"/>
                <a:gd name="connsiteY0-210" fmla="*/ 6349942 h 6367957"/>
                <a:gd name="connsiteX1-211" fmla="*/ 1627396 w 1643966"/>
                <a:gd name="connsiteY1-212" fmla="*/ -1 h 6367957"/>
                <a:gd name="connsiteX2-213" fmla="*/ 744632 w 1643966"/>
                <a:gd name="connsiteY2-214" fmla="*/ 6367958 h 6367957"/>
                <a:gd name="connsiteX3-215" fmla="*/ 0 w 1643966"/>
                <a:gd name="connsiteY3-216" fmla="*/ 6349942 h 6367957"/>
                <a:gd name="connsiteX0-217" fmla="*/ 0 w 1652196"/>
                <a:gd name="connsiteY0-218" fmla="*/ 6349942 h 6367957"/>
                <a:gd name="connsiteX1-219" fmla="*/ 1627396 w 1652196"/>
                <a:gd name="connsiteY1-220" fmla="*/ -1 h 6367957"/>
                <a:gd name="connsiteX2-221" fmla="*/ 744632 w 1652196"/>
                <a:gd name="connsiteY2-222" fmla="*/ 6367958 h 6367957"/>
                <a:gd name="connsiteX3-223" fmla="*/ 0 w 1652196"/>
                <a:gd name="connsiteY3-224" fmla="*/ 6349942 h 6367957"/>
                <a:gd name="connsiteX0-225" fmla="*/ 0 w 1655514"/>
                <a:gd name="connsiteY0-226" fmla="*/ 6349942 h 6367957"/>
                <a:gd name="connsiteX1-227" fmla="*/ 1627396 w 1655514"/>
                <a:gd name="connsiteY1-228" fmla="*/ -1 h 6367957"/>
                <a:gd name="connsiteX2-229" fmla="*/ 744632 w 1655514"/>
                <a:gd name="connsiteY2-230" fmla="*/ 6367958 h 6367957"/>
                <a:gd name="connsiteX3-231" fmla="*/ 0 w 1655514"/>
                <a:gd name="connsiteY3-232" fmla="*/ 6349942 h 6367957"/>
                <a:gd name="connsiteX0-233" fmla="*/ 0 w 1863226"/>
                <a:gd name="connsiteY0-234" fmla="*/ 6295903 h 6313918"/>
                <a:gd name="connsiteX1-235" fmla="*/ 1843522 w 1863226"/>
                <a:gd name="connsiteY1-236" fmla="*/ -1 h 6313918"/>
                <a:gd name="connsiteX2-237" fmla="*/ 744632 w 1863226"/>
                <a:gd name="connsiteY2-238" fmla="*/ 6313919 h 6313918"/>
                <a:gd name="connsiteX3-239" fmla="*/ 0 w 1863226"/>
                <a:gd name="connsiteY3-240" fmla="*/ 6295903 h 6313918"/>
                <a:gd name="connsiteX0-241" fmla="*/ 0 w 1868639"/>
                <a:gd name="connsiteY0-242" fmla="*/ 6295903 h 6313918"/>
                <a:gd name="connsiteX1-243" fmla="*/ 1843522 w 1868639"/>
                <a:gd name="connsiteY1-244" fmla="*/ -1 h 6313918"/>
                <a:gd name="connsiteX2-245" fmla="*/ 744632 w 1868639"/>
                <a:gd name="connsiteY2-246" fmla="*/ 6313919 h 6313918"/>
                <a:gd name="connsiteX3-247" fmla="*/ 0 w 1868639"/>
                <a:gd name="connsiteY3-248" fmla="*/ 6295903 h 6313918"/>
                <a:gd name="connsiteX0-249" fmla="*/ 0 w 1870211"/>
                <a:gd name="connsiteY0-250" fmla="*/ 6295903 h 6313918"/>
                <a:gd name="connsiteX1-251" fmla="*/ 1843522 w 1870211"/>
                <a:gd name="connsiteY1-252" fmla="*/ -1 h 6313918"/>
                <a:gd name="connsiteX2-253" fmla="*/ 744632 w 1870211"/>
                <a:gd name="connsiteY2-254" fmla="*/ 6313919 h 6313918"/>
                <a:gd name="connsiteX3-255" fmla="*/ 0 w 1870211"/>
                <a:gd name="connsiteY3-256" fmla="*/ 6295903 h 6313918"/>
                <a:gd name="connsiteX0-257" fmla="*/ 0 w 2008684"/>
                <a:gd name="connsiteY0-258" fmla="*/ 6241864 h 6259879"/>
                <a:gd name="connsiteX1-259" fmla="*/ 1987604 w 2008684"/>
                <a:gd name="connsiteY1-260" fmla="*/ -1 h 6259879"/>
                <a:gd name="connsiteX2-261" fmla="*/ 744632 w 2008684"/>
                <a:gd name="connsiteY2-262" fmla="*/ 6259880 h 6259879"/>
                <a:gd name="connsiteX3-263" fmla="*/ 0 w 2008684"/>
                <a:gd name="connsiteY3-264" fmla="*/ 6241864 h 6259879"/>
                <a:gd name="connsiteX0-265" fmla="*/ 0 w 2008684"/>
                <a:gd name="connsiteY0-266" fmla="*/ 6241864 h 6259879"/>
                <a:gd name="connsiteX1-267" fmla="*/ 1987604 w 2008684"/>
                <a:gd name="connsiteY1-268" fmla="*/ -1 h 6259879"/>
                <a:gd name="connsiteX2-269" fmla="*/ 744632 w 2008684"/>
                <a:gd name="connsiteY2-270" fmla="*/ 6259880 h 6259879"/>
                <a:gd name="connsiteX3-271" fmla="*/ 0 w 2008684"/>
                <a:gd name="connsiteY3-272" fmla="*/ 6241864 h 6259879"/>
                <a:gd name="connsiteX0-273" fmla="*/ 0 w 1987603"/>
                <a:gd name="connsiteY0-274" fmla="*/ 6241864 h 6259879"/>
                <a:gd name="connsiteX1-275" fmla="*/ 1987604 w 1987603"/>
                <a:gd name="connsiteY1-276" fmla="*/ -1 h 6259879"/>
                <a:gd name="connsiteX2-277" fmla="*/ 744632 w 1987603"/>
                <a:gd name="connsiteY2-278" fmla="*/ 6259880 h 6259879"/>
                <a:gd name="connsiteX3-279" fmla="*/ 0 w 1987603"/>
                <a:gd name="connsiteY3-280" fmla="*/ 6241864 h 6259879"/>
                <a:gd name="connsiteX0-281" fmla="*/ 0 w 2527919"/>
                <a:gd name="connsiteY0-282" fmla="*/ 5935678 h 5953693"/>
                <a:gd name="connsiteX1-283" fmla="*/ 2527918 w 2527919"/>
                <a:gd name="connsiteY1-284" fmla="*/ -1 h 5953693"/>
                <a:gd name="connsiteX2-285" fmla="*/ 744632 w 2527919"/>
                <a:gd name="connsiteY2-286" fmla="*/ 5953694 h 5953693"/>
                <a:gd name="connsiteX3-287" fmla="*/ 0 w 2527919"/>
                <a:gd name="connsiteY3-288" fmla="*/ 5935678 h 5953693"/>
                <a:gd name="connsiteX0-289" fmla="*/ 0 w 2545930"/>
                <a:gd name="connsiteY0-290" fmla="*/ 5953688 h 5953693"/>
                <a:gd name="connsiteX1-291" fmla="*/ 2545929 w 2545930"/>
                <a:gd name="connsiteY1-292" fmla="*/ -1 h 5953693"/>
                <a:gd name="connsiteX2-293" fmla="*/ 762643 w 2545930"/>
                <a:gd name="connsiteY2-294" fmla="*/ 5953694 h 5953693"/>
                <a:gd name="connsiteX3-295" fmla="*/ 0 w 2545930"/>
                <a:gd name="connsiteY3-296" fmla="*/ 5953688 h 5953693"/>
                <a:gd name="connsiteX0-297" fmla="*/ 0 w 2365825"/>
                <a:gd name="connsiteY0-298" fmla="*/ 5989709 h 5989709"/>
                <a:gd name="connsiteX1-299" fmla="*/ 2365824 w 2365825"/>
                <a:gd name="connsiteY1-300" fmla="*/ -1 h 5989709"/>
                <a:gd name="connsiteX2-301" fmla="*/ 582538 w 2365825"/>
                <a:gd name="connsiteY2-302" fmla="*/ 5953694 h 5989709"/>
                <a:gd name="connsiteX3-303" fmla="*/ 0 w 2365825"/>
                <a:gd name="connsiteY3-304" fmla="*/ 5989709 h 5989709"/>
                <a:gd name="connsiteX0-305" fmla="*/ 0 w 2365825"/>
                <a:gd name="connsiteY0-306" fmla="*/ 5989709 h 5989709"/>
                <a:gd name="connsiteX1-307" fmla="*/ 2365824 w 2365825"/>
                <a:gd name="connsiteY1-308" fmla="*/ -1 h 5989709"/>
                <a:gd name="connsiteX2-309" fmla="*/ 582538 w 2365825"/>
                <a:gd name="connsiteY2-310" fmla="*/ 5953694 h 5989709"/>
                <a:gd name="connsiteX3-311" fmla="*/ 0 w 2365825"/>
                <a:gd name="connsiteY3-312" fmla="*/ 5989709 h 5989709"/>
                <a:gd name="connsiteX0-313" fmla="*/ 0 w 2390484"/>
                <a:gd name="connsiteY0-314" fmla="*/ 5989709 h 5989709"/>
                <a:gd name="connsiteX1-315" fmla="*/ 2365824 w 2390484"/>
                <a:gd name="connsiteY1-316" fmla="*/ -1 h 5989709"/>
                <a:gd name="connsiteX2-317" fmla="*/ 582538 w 2390484"/>
                <a:gd name="connsiteY2-318" fmla="*/ 5953694 h 5989709"/>
                <a:gd name="connsiteX3-319" fmla="*/ 0 w 2390484"/>
                <a:gd name="connsiteY3-320" fmla="*/ 5989709 h 5989709"/>
                <a:gd name="connsiteX0-321" fmla="*/ 0 w 2390484"/>
                <a:gd name="connsiteY0-322" fmla="*/ 5989709 h 5989709"/>
                <a:gd name="connsiteX1-323" fmla="*/ 2365824 w 2390484"/>
                <a:gd name="connsiteY1-324" fmla="*/ -1 h 5989709"/>
                <a:gd name="connsiteX2-325" fmla="*/ 582538 w 2390484"/>
                <a:gd name="connsiteY2-326" fmla="*/ 5953694 h 5989709"/>
                <a:gd name="connsiteX3-327" fmla="*/ 0 w 2390484"/>
                <a:gd name="connsiteY3-328" fmla="*/ 5989709 h 5989709"/>
                <a:gd name="connsiteX0-329" fmla="*/ 0 w 2390276"/>
                <a:gd name="connsiteY0-330" fmla="*/ 5989709 h 5989709"/>
                <a:gd name="connsiteX1-331" fmla="*/ 2365824 w 2390276"/>
                <a:gd name="connsiteY1-332" fmla="*/ -1 h 5989709"/>
                <a:gd name="connsiteX2-333" fmla="*/ 571280 w 2390276"/>
                <a:gd name="connsiteY2-334" fmla="*/ 5981842 h 5989709"/>
                <a:gd name="connsiteX3-335" fmla="*/ 0 w 2390276"/>
                <a:gd name="connsiteY3-336" fmla="*/ 5989709 h 5989709"/>
                <a:gd name="connsiteX0-337" fmla="*/ 0 w 2392302"/>
                <a:gd name="connsiteY0-338" fmla="*/ 5989709 h 5989709"/>
                <a:gd name="connsiteX1-339" fmla="*/ 2365824 w 2392302"/>
                <a:gd name="connsiteY1-340" fmla="*/ -1 h 5989709"/>
                <a:gd name="connsiteX2-341" fmla="*/ 571280 w 2392302"/>
                <a:gd name="connsiteY2-342" fmla="*/ 5981842 h 5989709"/>
                <a:gd name="connsiteX3-343" fmla="*/ 0 w 2392302"/>
                <a:gd name="connsiteY3-344" fmla="*/ 5989709 h 5989709"/>
                <a:gd name="connsiteX0-345" fmla="*/ 0 w 2366397"/>
                <a:gd name="connsiteY0-346" fmla="*/ 5989709 h 5989709"/>
                <a:gd name="connsiteX1-347" fmla="*/ 2365824 w 2366397"/>
                <a:gd name="connsiteY1-348" fmla="*/ -1 h 5989709"/>
                <a:gd name="connsiteX2-349" fmla="*/ 571280 w 2366397"/>
                <a:gd name="connsiteY2-350" fmla="*/ 5981842 h 5989709"/>
                <a:gd name="connsiteX3-351" fmla="*/ 0 w 2366397"/>
                <a:gd name="connsiteY3-352" fmla="*/ 5989709 h 5989709"/>
              </a:gdLst>
              <a:ahLst/>
              <a:cxnLst>
                <a:cxn ang="0">
                  <a:pos x="connsiteX0-1" y="connsiteY0-2"/>
                </a:cxn>
                <a:cxn ang="0">
                  <a:pos x="connsiteX1-3" y="connsiteY1-4"/>
                </a:cxn>
                <a:cxn ang="0">
                  <a:pos x="connsiteX2-5" y="connsiteY2-6"/>
                </a:cxn>
                <a:cxn ang="0">
                  <a:pos x="connsiteX3-7" y="connsiteY3-8"/>
                </a:cxn>
              </a:cxnLst>
              <a:rect l="l" t="t" r="r" b="b"/>
              <a:pathLst>
                <a:path w="2366397" h="5989709">
                  <a:moveTo>
                    <a:pt x="0" y="5989709"/>
                  </a:moveTo>
                  <a:cubicBezTo>
                    <a:pt x="1368358" y="4039698"/>
                    <a:pt x="2258031" y="2614911"/>
                    <a:pt x="2365824" y="-1"/>
                  </a:cubicBezTo>
                  <a:cubicBezTo>
                    <a:pt x="2391704" y="3378679"/>
                    <a:pt x="1538339" y="4288958"/>
                    <a:pt x="571280" y="5981842"/>
                  </a:cubicBezTo>
                  <a:lnTo>
                    <a:pt x="0" y="5989709"/>
                  </a:lnTo>
                  <a:close/>
                </a:path>
              </a:pathLst>
            </a:custGeom>
            <a:gradFill flip="none" rotWithShape="0">
              <a:gsLst>
                <a:gs pos="0">
                  <a:srgbClr val="5B68EA">
                    <a:alpha val="30000"/>
                  </a:srgbClr>
                </a:gs>
                <a:gs pos="100000">
                  <a:srgbClr val="39D2FC">
                    <a:alpha val="3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cxnSp>
        <p:nvCxnSpPr>
          <p:cNvPr id="10" name="直接连接符 9"/>
          <p:cNvCxnSpPr/>
          <p:nvPr userDrawn="1"/>
        </p:nvCxnSpPr>
        <p:spPr>
          <a:xfrm>
            <a:off x="730250" y="683895"/>
            <a:ext cx="7200000" cy="1270"/>
          </a:xfrm>
          <a:prstGeom prst="line">
            <a:avLst/>
          </a:prstGeom>
          <a:ln w="28575" cmpd="sng">
            <a:solidFill>
              <a:schemeClr val="accent1">
                <a:shade val="50000"/>
                <a:alpha val="4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6"/>
          <p:cNvSpPr txBox="1"/>
          <p:nvPr userDrawn="1"/>
        </p:nvSpPr>
        <p:spPr>
          <a:xfrm>
            <a:off x="616585" y="126365"/>
            <a:ext cx="7284085" cy="553085"/>
          </a:xfrm>
          <a:prstGeom prst="rect">
            <a:avLst/>
          </a:prstGeom>
          <a:noFill/>
        </p:spPr>
        <p:txBody>
          <a:bodyPr wrap="square" rtlCol="0">
            <a:spAutoFit/>
          </a:bodyPr>
          <a:lstStyle/>
          <a:p>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（二）2021年高考数学关键阶段应考策略</a:t>
            </a:r>
          </a:p>
        </p:txBody>
      </p:sp>
      <p:grpSp>
        <p:nvGrpSpPr>
          <p:cNvPr id="12" name="组合 11"/>
          <p:cNvGrpSpPr/>
          <p:nvPr userDrawn="1"/>
        </p:nvGrpSpPr>
        <p:grpSpPr>
          <a:xfrm>
            <a:off x="64135" y="99695"/>
            <a:ext cx="651510" cy="593725"/>
            <a:chOff x="1356" y="4249"/>
            <a:chExt cx="1026" cy="935"/>
          </a:xfrm>
        </p:grpSpPr>
        <p:sp>
          <p:nvSpPr>
            <p:cNvPr id="11" name="矩形 10"/>
            <p:cNvSpPr/>
            <p:nvPr/>
          </p:nvSpPr>
          <p:spPr>
            <a:xfrm>
              <a:off x="1356" y="4249"/>
              <a:ext cx="567"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13" name="矩形 12"/>
            <p:cNvSpPr/>
            <p:nvPr/>
          </p:nvSpPr>
          <p:spPr>
            <a:xfrm>
              <a:off x="2000" y="4250"/>
              <a:ext cx="204"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矩形 13"/>
            <p:cNvSpPr/>
            <p:nvPr/>
          </p:nvSpPr>
          <p:spPr>
            <a:xfrm>
              <a:off x="2270" y="4250"/>
              <a:ext cx="113"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grpSp>
      <p:pic>
        <p:nvPicPr>
          <p:cNvPr id="18" name="Picture 2" descr="C:\Users\Administrator\Desktop\7f7fda74ce90c5ee0bb1435d5dd5904a.png7f7fda74ce90c5ee0bb1435d5dd5904a"/>
          <p:cNvPicPr>
            <a:picLocks noChangeAspect="1" noChangeArrowheads="1"/>
          </p:cNvPicPr>
          <p:nvPr userDrawn="1"/>
        </p:nvPicPr>
        <p:blipFill>
          <a:blip r:embed="rId2"/>
          <a:srcRect t="21414" b="21632"/>
          <a:stretch>
            <a:fillRect/>
          </a:stretch>
        </p:blipFill>
        <p:spPr bwMode="auto">
          <a:xfrm>
            <a:off x="10749280" y="19685"/>
            <a:ext cx="1346200" cy="766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7" name="组合 6"/>
          <p:cNvGrpSpPr/>
          <p:nvPr userDrawn="1"/>
        </p:nvGrpSpPr>
        <p:grpSpPr>
          <a:xfrm rot="10800000" flipH="1">
            <a:off x="9843135" y="5793106"/>
            <a:ext cx="2257292" cy="1035716"/>
            <a:chOff x="11895482" y="5395965"/>
            <a:chExt cx="2671333" cy="1225691"/>
          </a:xfrm>
        </p:grpSpPr>
        <p:sp>
          <p:nvSpPr>
            <p:cNvPr id="8" name="等腰三角形 3"/>
            <p:cNvSpPr/>
            <p:nvPr/>
          </p:nvSpPr>
          <p:spPr>
            <a:xfrm rot="16200000">
              <a:off x="12888550" y="4402897"/>
              <a:ext cx="685197" cy="2671333"/>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870796"/>
                <a:gd name="connsiteY0-210" fmla="*/ 6349942 h 6349942"/>
                <a:gd name="connsiteX1-211" fmla="*/ 1627396 w 1870796"/>
                <a:gd name="connsiteY1-212" fmla="*/ -1 h 6349942"/>
                <a:gd name="connsiteX2-213" fmla="*/ 1393006 w 1870796"/>
                <a:gd name="connsiteY2-214" fmla="*/ 6349942 h 6349942"/>
                <a:gd name="connsiteX3-215" fmla="*/ 0 w 1870796"/>
                <a:gd name="connsiteY3-216" fmla="*/ 6349942 h 6349942"/>
                <a:gd name="connsiteX0-217" fmla="*/ 0 w 1870796"/>
                <a:gd name="connsiteY0-218" fmla="*/ 6349942 h 6349942"/>
                <a:gd name="connsiteX1-219" fmla="*/ 1627396 w 1870796"/>
                <a:gd name="connsiteY1-220" fmla="*/ -1 h 6349942"/>
                <a:gd name="connsiteX2-221" fmla="*/ 1393006 w 1870796"/>
                <a:gd name="connsiteY2-222" fmla="*/ 6349942 h 6349942"/>
                <a:gd name="connsiteX3-223" fmla="*/ 0 w 1870796"/>
                <a:gd name="connsiteY3-224" fmla="*/ 6349942 h 6349942"/>
                <a:gd name="connsiteX0-225" fmla="*/ 0 w 1849873"/>
                <a:gd name="connsiteY0-226" fmla="*/ 6349942 h 6349949"/>
                <a:gd name="connsiteX1-227" fmla="*/ 1627396 w 1849873"/>
                <a:gd name="connsiteY1-228" fmla="*/ -1 h 6349949"/>
                <a:gd name="connsiteX2-229" fmla="*/ 1304432 w 1849873"/>
                <a:gd name="connsiteY2-230" fmla="*/ 6349948 h 6349949"/>
                <a:gd name="connsiteX3-231" fmla="*/ 0 w 1849873"/>
                <a:gd name="connsiteY3-232" fmla="*/ 6349942 h 6349949"/>
                <a:gd name="connsiteX0-233" fmla="*/ 0 w 1902659"/>
                <a:gd name="connsiteY0-234" fmla="*/ 6313921 h 6313928"/>
                <a:gd name="connsiteX1-235" fmla="*/ 1693825 w 1902659"/>
                <a:gd name="connsiteY1-236" fmla="*/ 0 h 6313928"/>
                <a:gd name="connsiteX2-237" fmla="*/ 1304432 w 1902659"/>
                <a:gd name="connsiteY2-238" fmla="*/ 6313927 h 6313928"/>
                <a:gd name="connsiteX3-239" fmla="*/ 0 w 1902659"/>
                <a:gd name="connsiteY3-240" fmla="*/ 6313921 h 6313928"/>
                <a:gd name="connsiteX0-241" fmla="*/ 0 w 1902656"/>
                <a:gd name="connsiteY0-242" fmla="*/ 6313921 h 6313928"/>
                <a:gd name="connsiteX1-243" fmla="*/ 1693825 w 1902656"/>
                <a:gd name="connsiteY1-244" fmla="*/ 0 h 6313928"/>
                <a:gd name="connsiteX2-245" fmla="*/ 1304432 w 1902656"/>
                <a:gd name="connsiteY2-246" fmla="*/ 6313927 h 6313928"/>
                <a:gd name="connsiteX3-247" fmla="*/ 0 w 1902656"/>
                <a:gd name="connsiteY3-248" fmla="*/ 6313921 h 6313928"/>
                <a:gd name="connsiteX0-249" fmla="*/ 0 w 1835445"/>
                <a:gd name="connsiteY0-250" fmla="*/ 6313921 h 6313928"/>
                <a:gd name="connsiteX1-251" fmla="*/ 1693825 w 1835445"/>
                <a:gd name="connsiteY1-252" fmla="*/ 0 h 6313928"/>
                <a:gd name="connsiteX2-253" fmla="*/ 1304432 w 1835445"/>
                <a:gd name="connsiteY2-254" fmla="*/ 6313927 h 6313928"/>
                <a:gd name="connsiteX3-255" fmla="*/ 0 w 1835445"/>
                <a:gd name="connsiteY3-256" fmla="*/ 6313921 h 6313928"/>
                <a:gd name="connsiteX0-257" fmla="*/ 0 w 1835445"/>
                <a:gd name="connsiteY0-258" fmla="*/ 6313921 h 6313928"/>
                <a:gd name="connsiteX1-259" fmla="*/ 1693825 w 1835445"/>
                <a:gd name="connsiteY1-260" fmla="*/ 0 h 6313928"/>
                <a:gd name="connsiteX2-261" fmla="*/ 1304432 w 1835445"/>
                <a:gd name="connsiteY2-262" fmla="*/ 6313927 h 6313928"/>
                <a:gd name="connsiteX3-263" fmla="*/ 0 w 1835445"/>
                <a:gd name="connsiteY3-264" fmla="*/ 6313921 h 6313928"/>
                <a:gd name="connsiteX0-265" fmla="*/ 0 w 1835445"/>
                <a:gd name="connsiteY0-266" fmla="*/ 6313921 h 6313928"/>
                <a:gd name="connsiteX1-267" fmla="*/ 1693825 w 1835445"/>
                <a:gd name="connsiteY1-268" fmla="*/ 0 h 6313928"/>
                <a:gd name="connsiteX2-269" fmla="*/ 1304432 w 1835445"/>
                <a:gd name="connsiteY2-270" fmla="*/ 6313927 h 6313928"/>
                <a:gd name="connsiteX3-271" fmla="*/ 0 w 1835445"/>
                <a:gd name="connsiteY3-272" fmla="*/ 6313921 h 6313928"/>
              </a:gdLst>
              <a:ahLst/>
              <a:cxnLst>
                <a:cxn ang="0">
                  <a:pos x="connsiteX0-1" y="connsiteY0-2"/>
                </a:cxn>
                <a:cxn ang="0">
                  <a:pos x="connsiteX1-3" y="connsiteY1-4"/>
                </a:cxn>
                <a:cxn ang="0">
                  <a:pos x="connsiteX2-5" y="connsiteY2-6"/>
                </a:cxn>
                <a:cxn ang="0">
                  <a:pos x="connsiteX3-7" y="connsiteY3-8"/>
                </a:cxn>
              </a:cxnLst>
              <a:rect l="l" t="t" r="r" b="b"/>
              <a:pathLst>
                <a:path w="1835445" h="6313928">
                  <a:moveTo>
                    <a:pt x="0" y="6313921"/>
                  </a:moveTo>
                  <a:cubicBezTo>
                    <a:pt x="1368358" y="4363910"/>
                    <a:pt x="1484752" y="2939122"/>
                    <a:pt x="1693825" y="0"/>
                  </a:cubicBezTo>
                  <a:cubicBezTo>
                    <a:pt x="2071341" y="2543447"/>
                    <a:pt x="1608106" y="4329853"/>
                    <a:pt x="1304432" y="6313927"/>
                  </a:cubicBezTo>
                  <a:lnTo>
                    <a:pt x="0" y="6313921"/>
                  </a:lnTo>
                  <a:close/>
                </a:path>
              </a:pathLst>
            </a:custGeom>
            <a:gradFill>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9" name="等腰三角形 3"/>
            <p:cNvSpPr/>
            <p:nvPr/>
          </p:nvSpPr>
          <p:spPr>
            <a:xfrm rot="16200000">
              <a:off x="12751285" y="4811521"/>
              <a:ext cx="1086108" cy="2534161"/>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643966"/>
                <a:gd name="connsiteY0-210" fmla="*/ 6349942 h 6367957"/>
                <a:gd name="connsiteX1-211" fmla="*/ 1627396 w 1643966"/>
                <a:gd name="connsiteY1-212" fmla="*/ -1 h 6367957"/>
                <a:gd name="connsiteX2-213" fmla="*/ 744632 w 1643966"/>
                <a:gd name="connsiteY2-214" fmla="*/ 6367958 h 6367957"/>
                <a:gd name="connsiteX3-215" fmla="*/ 0 w 1643966"/>
                <a:gd name="connsiteY3-216" fmla="*/ 6349942 h 6367957"/>
                <a:gd name="connsiteX0-217" fmla="*/ 0 w 1652196"/>
                <a:gd name="connsiteY0-218" fmla="*/ 6349942 h 6367957"/>
                <a:gd name="connsiteX1-219" fmla="*/ 1627396 w 1652196"/>
                <a:gd name="connsiteY1-220" fmla="*/ -1 h 6367957"/>
                <a:gd name="connsiteX2-221" fmla="*/ 744632 w 1652196"/>
                <a:gd name="connsiteY2-222" fmla="*/ 6367958 h 6367957"/>
                <a:gd name="connsiteX3-223" fmla="*/ 0 w 1652196"/>
                <a:gd name="connsiteY3-224" fmla="*/ 6349942 h 6367957"/>
                <a:gd name="connsiteX0-225" fmla="*/ 0 w 1655514"/>
                <a:gd name="connsiteY0-226" fmla="*/ 6349942 h 6367957"/>
                <a:gd name="connsiteX1-227" fmla="*/ 1627396 w 1655514"/>
                <a:gd name="connsiteY1-228" fmla="*/ -1 h 6367957"/>
                <a:gd name="connsiteX2-229" fmla="*/ 744632 w 1655514"/>
                <a:gd name="connsiteY2-230" fmla="*/ 6367958 h 6367957"/>
                <a:gd name="connsiteX3-231" fmla="*/ 0 w 1655514"/>
                <a:gd name="connsiteY3-232" fmla="*/ 6349942 h 6367957"/>
                <a:gd name="connsiteX0-233" fmla="*/ 0 w 1863226"/>
                <a:gd name="connsiteY0-234" fmla="*/ 6295903 h 6313918"/>
                <a:gd name="connsiteX1-235" fmla="*/ 1843522 w 1863226"/>
                <a:gd name="connsiteY1-236" fmla="*/ -1 h 6313918"/>
                <a:gd name="connsiteX2-237" fmla="*/ 744632 w 1863226"/>
                <a:gd name="connsiteY2-238" fmla="*/ 6313919 h 6313918"/>
                <a:gd name="connsiteX3-239" fmla="*/ 0 w 1863226"/>
                <a:gd name="connsiteY3-240" fmla="*/ 6295903 h 6313918"/>
                <a:gd name="connsiteX0-241" fmla="*/ 0 w 1868639"/>
                <a:gd name="connsiteY0-242" fmla="*/ 6295903 h 6313918"/>
                <a:gd name="connsiteX1-243" fmla="*/ 1843522 w 1868639"/>
                <a:gd name="connsiteY1-244" fmla="*/ -1 h 6313918"/>
                <a:gd name="connsiteX2-245" fmla="*/ 744632 w 1868639"/>
                <a:gd name="connsiteY2-246" fmla="*/ 6313919 h 6313918"/>
                <a:gd name="connsiteX3-247" fmla="*/ 0 w 1868639"/>
                <a:gd name="connsiteY3-248" fmla="*/ 6295903 h 6313918"/>
                <a:gd name="connsiteX0-249" fmla="*/ 0 w 1870211"/>
                <a:gd name="connsiteY0-250" fmla="*/ 6295903 h 6313918"/>
                <a:gd name="connsiteX1-251" fmla="*/ 1843522 w 1870211"/>
                <a:gd name="connsiteY1-252" fmla="*/ -1 h 6313918"/>
                <a:gd name="connsiteX2-253" fmla="*/ 744632 w 1870211"/>
                <a:gd name="connsiteY2-254" fmla="*/ 6313919 h 6313918"/>
                <a:gd name="connsiteX3-255" fmla="*/ 0 w 1870211"/>
                <a:gd name="connsiteY3-256" fmla="*/ 6295903 h 6313918"/>
                <a:gd name="connsiteX0-257" fmla="*/ 0 w 2008684"/>
                <a:gd name="connsiteY0-258" fmla="*/ 6241864 h 6259879"/>
                <a:gd name="connsiteX1-259" fmla="*/ 1987604 w 2008684"/>
                <a:gd name="connsiteY1-260" fmla="*/ -1 h 6259879"/>
                <a:gd name="connsiteX2-261" fmla="*/ 744632 w 2008684"/>
                <a:gd name="connsiteY2-262" fmla="*/ 6259880 h 6259879"/>
                <a:gd name="connsiteX3-263" fmla="*/ 0 w 2008684"/>
                <a:gd name="connsiteY3-264" fmla="*/ 6241864 h 6259879"/>
                <a:gd name="connsiteX0-265" fmla="*/ 0 w 2008684"/>
                <a:gd name="connsiteY0-266" fmla="*/ 6241864 h 6259879"/>
                <a:gd name="connsiteX1-267" fmla="*/ 1987604 w 2008684"/>
                <a:gd name="connsiteY1-268" fmla="*/ -1 h 6259879"/>
                <a:gd name="connsiteX2-269" fmla="*/ 744632 w 2008684"/>
                <a:gd name="connsiteY2-270" fmla="*/ 6259880 h 6259879"/>
                <a:gd name="connsiteX3-271" fmla="*/ 0 w 2008684"/>
                <a:gd name="connsiteY3-272" fmla="*/ 6241864 h 6259879"/>
                <a:gd name="connsiteX0-273" fmla="*/ 0 w 1987603"/>
                <a:gd name="connsiteY0-274" fmla="*/ 6241864 h 6259879"/>
                <a:gd name="connsiteX1-275" fmla="*/ 1987604 w 1987603"/>
                <a:gd name="connsiteY1-276" fmla="*/ -1 h 6259879"/>
                <a:gd name="connsiteX2-277" fmla="*/ 744632 w 1987603"/>
                <a:gd name="connsiteY2-278" fmla="*/ 6259880 h 6259879"/>
                <a:gd name="connsiteX3-279" fmla="*/ 0 w 1987603"/>
                <a:gd name="connsiteY3-280" fmla="*/ 6241864 h 6259879"/>
                <a:gd name="connsiteX0-281" fmla="*/ 0 w 2527919"/>
                <a:gd name="connsiteY0-282" fmla="*/ 5935678 h 5953693"/>
                <a:gd name="connsiteX1-283" fmla="*/ 2527918 w 2527919"/>
                <a:gd name="connsiteY1-284" fmla="*/ -1 h 5953693"/>
                <a:gd name="connsiteX2-285" fmla="*/ 744632 w 2527919"/>
                <a:gd name="connsiteY2-286" fmla="*/ 5953694 h 5953693"/>
                <a:gd name="connsiteX3-287" fmla="*/ 0 w 2527919"/>
                <a:gd name="connsiteY3-288" fmla="*/ 5935678 h 5953693"/>
                <a:gd name="connsiteX0-289" fmla="*/ 0 w 2545930"/>
                <a:gd name="connsiteY0-290" fmla="*/ 5953688 h 5953693"/>
                <a:gd name="connsiteX1-291" fmla="*/ 2545929 w 2545930"/>
                <a:gd name="connsiteY1-292" fmla="*/ -1 h 5953693"/>
                <a:gd name="connsiteX2-293" fmla="*/ 762643 w 2545930"/>
                <a:gd name="connsiteY2-294" fmla="*/ 5953694 h 5953693"/>
                <a:gd name="connsiteX3-295" fmla="*/ 0 w 2545930"/>
                <a:gd name="connsiteY3-296" fmla="*/ 5953688 h 5953693"/>
                <a:gd name="connsiteX0-297" fmla="*/ 0 w 2365825"/>
                <a:gd name="connsiteY0-298" fmla="*/ 5989709 h 5989709"/>
                <a:gd name="connsiteX1-299" fmla="*/ 2365824 w 2365825"/>
                <a:gd name="connsiteY1-300" fmla="*/ -1 h 5989709"/>
                <a:gd name="connsiteX2-301" fmla="*/ 582538 w 2365825"/>
                <a:gd name="connsiteY2-302" fmla="*/ 5953694 h 5989709"/>
                <a:gd name="connsiteX3-303" fmla="*/ 0 w 2365825"/>
                <a:gd name="connsiteY3-304" fmla="*/ 5989709 h 5989709"/>
                <a:gd name="connsiteX0-305" fmla="*/ 0 w 2365825"/>
                <a:gd name="connsiteY0-306" fmla="*/ 5989709 h 5989709"/>
                <a:gd name="connsiteX1-307" fmla="*/ 2365824 w 2365825"/>
                <a:gd name="connsiteY1-308" fmla="*/ -1 h 5989709"/>
                <a:gd name="connsiteX2-309" fmla="*/ 582538 w 2365825"/>
                <a:gd name="connsiteY2-310" fmla="*/ 5953694 h 5989709"/>
                <a:gd name="connsiteX3-311" fmla="*/ 0 w 2365825"/>
                <a:gd name="connsiteY3-312" fmla="*/ 5989709 h 5989709"/>
                <a:gd name="connsiteX0-313" fmla="*/ 0 w 2390484"/>
                <a:gd name="connsiteY0-314" fmla="*/ 5989709 h 5989709"/>
                <a:gd name="connsiteX1-315" fmla="*/ 2365824 w 2390484"/>
                <a:gd name="connsiteY1-316" fmla="*/ -1 h 5989709"/>
                <a:gd name="connsiteX2-317" fmla="*/ 582538 w 2390484"/>
                <a:gd name="connsiteY2-318" fmla="*/ 5953694 h 5989709"/>
                <a:gd name="connsiteX3-319" fmla="*/ 0 w 2390484"/>
                <a:gd name="connsiteY3-320" fmla="*/ 5989709 h 5989709"/>
                <a:gd name="connsiteX0-321" fmla="*/ 0 w 2390484"/>
                <a:gd name="connsiteY0-322" fmla="*/ 5989709 h 5989709"/>
                <a:gd name="connsiteX1-323" fmla="*/ 2365824 w 2390484"/>
                <a:gd name="connsiteY1-324" fmla="*/ -1 h 5989709"/>
                <a:gd name="connsiteX2-325" fmla="*/ 582538 w 2390484"/>
                <a:gd name="connsiteY2-326" fmla="*/ 5953694 h 5989709"/>
                <a:gd name="connsiteX3-327" fmla="*/ 0 w 2390484"/>
                <a:gd name="connsiteY3-328" fmla="*/ 5989709 h 5989709"/>
                <a:gd name="connsiteX0-329" fmla="*/ 0 w 2390276"/>
                <a:gd name="connsiteY0-330" fmla="*/ 5989709 h 5989709"/>
                <a:gd name="connsiteX1-331" fmla="*/ 2365824 w 2390276"/>
                <a:gd name="connsiteY1-332" fmla="*/ -1 h 5989709"/>
                <a:gd name="connsiteX2-333" fmla="*/ 571280 w 2390276"/>
                <a:gd name="connsiteY2-334" fmla="*/ 5981842 h 5989709"/>
                <a:gd name="connsiteX3-335" fmla="*/ 0 w 2390276"/>
                <a:gd name="connsiteY3-336" fmla="*/ 5989709 h 5989709"/>
                <a:gd name="connsiteX0-337" fmla="*/ 0 w 2392302"/>
                <a:gd name="connsiteY0-338" fmla="*/ 5989709 h 5989709"/>
                <a:gd name="connsiteX1-339" fmla="*/ 2365824 w 2392302"/>
                <a:gd name="connsiteY1-340" fmla="*/ -1 h 5989709"/>
                <a:gd name="connsiteX2-341" fmla="*/ 571280 w 2392302"/>
                <a:gd name="connsiteY2-342" fmla="*/ 5981842 h 5989709"/>
                <a:gd name="connsiteX3-343" fmla="*/ 0 w 2392302"/>
                <a:gd name="connsiteY3-344" fmla="*/ 5989709 h 5989709"/>
                <a:gd name="connsiteX0-345" fmla="*/ 0 w 2366397"/>
                <a:gd name="connsiteY0-346" fmla="*/ 5989709 h 5989709"/>
                <a:gd name="connsiteX1-347" fmla="*/ 2365824 w 2366397"/>
                <a:gd name="connsiteY1-348" fmla="*/ -1 h 5989709"/>
                <a:gd name="connsiteX2-349" fmla="*/ 571280 w 2366397"/>
                <a:gd name="connsiteY2-350" fmla="*/ 5981842 h 5989709"/>
                <a:gd name="connsiteX3-351" fmla="*/ 0 w 2366397"/>
                <a:gd name="connsiteY3-352" fmla="*/ 5989709 h 5989709"/>
              </a:gdLst>
              <a:ahLst/>
              <a:cxnLst>
                <a:cxn ang="0">
                  <a:pos x="connsiteX0-1" y="connsiteY0-2"/>
                </a:cxn>
                <a:cxn ang="0">
                  <a:pos x="connsiteX1-3" y="connsiteY1-4"/>
                </a:cxn>
                <a:cxn ang="0">
                  <a:pos x="connsiteX2-5" y="connsiteY2-6"/>
                </a:cxn>
                <a:cxn ang="0">
                  <a:pos x="connsiteX3-7" y="connsiteY3-8"/>
                </a:cxn>
              </a:cxnLst>
              <a:rect l="l" t="t" r="r" b="b"/>
              <a:pathLst>
                <a:path w="2366397" h="5989709">
                  <a:moveTo>
                    <a:pt x="0" y="5989709"/>
                  </a:moveTo>
                  <a:cubicBezTo>
                    <a:pt x="1368358" y="4039698"/>
                    <a:pt x="2258031" y="2614911"/>
                    <a:pt x="2365824" y="-1"/>
                  </a:cubicBezTo>
                  <a:cubicBezTo>
                    <a:pt x="2391704" y="3378679"/>
                    <a:pt x="1538339" y="4288958"/>
                    <a:pt x="571280" y="5981842"/>
                  </a:cubicBezTo>
                  <a:lnTo>
                    <a:pt x="0" y="5989709"/>
                  </a:lnTo>
                  <a:close/>
                </a:path>
              </a:pathLst>
            </a:custGeom>
            <a:gradFill flip="none" rotWithShape="0">
              <a:gsLst>
                <a:gs pos="0">
                  <a:srgbClr val="5B68EA">
                    <a:alpha val="30000"/>
                  </a:srgbClr>
                </a:gs>
                <a:gs pos="100000">
                  <a:srgbClr val="39D2FC">
                    <a:alpha val="3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13" name="组合 12"/>
          <p:cNvGrpSpPr/>
          <p:nvPr userDrawn="1"/>
        </p:nvGrpSpPr>
        <p:grpSpPr>
          <a:xfrm>
            <a:off x="64135" y="99695"/>
            <a:ext cx="10506075" cy="593725"/>
            <a:chOff x="101" y="157"/>
            <a:chExt cx="16545" cy="935"/>
          </a:xfrm>
        </p:grpSpPr>
        <p:cxnSp>
          <p:nvCxnSpPr>
            <p:cNvPr id="10" name="直接连接符 9"/>
            <p:cNvCxnSpPr/>
            <p:nvPr/>
          </p:nvCxnSpPr>
          <p:spPr>
            <a:xfrm>
              <a:off x="1150" y="1077"/>
              <a:ext cx="13855" cy="2"/>
            </a:xfrm>
            <a:prstGeom prst="line">
              <a:avLst/>
            </a:prstGeom>
            <a:ln w="28575" cmpd="sng">
              <a:solidFill>
                <a:schemeClr val="accent1">
                  <a:shade val="50000"/>
                  <a:alpha val="4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6"/>
            <p:cNvSpPr txBox="1"/>
            <p:nvPr/>
          </p:nvSpPr>
          <p:spPr>
            <a:xfrm>
              <a:off x="971" y="199"/>
              <a:ext cx="15675" cy="871"/>
            </a:xfrm>
            <a:prstGeom prst="rect">
              <a:avLst/>
            </a:prstGeom>
            <a:noFill/>
          </p:spPr>
          <p:txBody>
            <a:bodyPr wrap="square" rtlCol="0">
              <a:spAutoFit/>
            </a:bodyPr>
            <a:lstStyle/>
            <a:p>
              <a:r>
                <a:rPr lang="en-US" altLang="zh-CN" sz="3000">
                  <a:solidFill>
                    <a:schemeClr val="tx1">
                      <a:lumMod val="85000"/>
                      <a:lumOff val="15000"/>
                    </a:schemeClr>
                  </a:solidFill>
                  <a:latin typeface="Arial" panose="020B0604020202020204" pitchFamily="34" charset="0"/>
                  <a:ea typeface="思源黑体 CN Regular" panose="020B0500000000000000" pitchFamily="34" charset="-122"/>
                  <a:sym typeface="Arial" panose="020B0604020202020204" pitchFamily="34" charset="0"/>
                </a:rPr>
                <a:t>（三）2021年新高考数学考向的创新点预测</a:t>
              </a:r>
            </a:p>
          </p:txBody>
        </p:sp>
        <p:grpSp>
          <p:nvGrpSpPr>
            <p:cNvPr id="12" name="组合 11"/>
            <p:cNvGrpSpPr/>
            <p:nvPr/>
          </p:nvGrpSpPr>
          <p:grpSpPr>
            <a:xfrm>
              <a:off x="101" y="157"/>
              <a:ext cx="1026" cy="935"/>
              <a:chOff x="1356" y="4249"/>
              <a:chExt cx="1026" cy="935"/>
            </a:xfrm>
          </p:grpSpPr>
          <p:sp>
            <p:nvSpPr>
              <p:cNvPr id="11" name="矩形 10"/>
              <p:cNvSpPr/>
              <p:nvPr/>
            </p:nvSpPr>
            <p:spPr>
              <a:xfrm>
                <a:off x="1356" y="4249"/>
                <a:ext cx="567"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矩形 13"/>
              <p:cNvSpPr/>
              <p:nvPr/>
            </p:nvSpPr>
            <p:spPr>
              <a:xfrm>
                <a:off x="2000" y="4250"/>
                <a:ext cx="204"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sp>
            <p:nvSpPr>
              <p:cNvPr id="15" name="矩形 14"/>
              <p:cNvSpPr/>
              <p:nvPr/>
            </p:nvSpPr>
            <p:spPr>
              <a:xfrm>
                <a:off x="2270" y="4250"/>
                <a:ext cx="113" cy="935"/>
              </a:xfrm>
              <a:prstGeom prst="rect">
                <a:avLst/>
              </a:pr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rial" panose="020B0604020202020204" pitchFamily="34" charset="0"/>
                  <a:ea typeface="思源黑体 CN Regular" panose="020B0500000000000000" pitchFamily="34" charset="-122"/>
                  <a:sym typeface="Arial" panose="020B0604020202020204" pitchFamily="34" charset="0"/>
                </a:endParaRPr>
              </a:p>
            </p:txBody>
          </p:sp>
        </p:grpSp>
      </p:grpSp>
      <p:pic>
        <p:nvPicPr>
          <p:cNvPr id="45" name="Picture 2" descr="C:\Users\Administrator\Desktop\7f7fda74ce90c5ee0bb1435d5dd5904a.png7f7fda74ce90c5ee0bb1435d5dd5904a"/>
          <p:cNvPicPr>
            <a:picLocks noChangeAspect="1" noChangeArrowheads="1"/>
          </p:cNvPicPr>
          <p:nvPr userDrawn="1"/>
        </p:nvPicPr>
        <p:blipFill>
          <a:blip r:embed="rId2"/>
          <a:srcRect t="21414" b="21632"/>
          <a:stretch>
            <a:fillRect/>
          </a:stretch>
        </p:blipFill>
        <p:spPr bwMode="auto">
          <a:xfrm>
            <a:off x="10749280" y="19685"/>
            <a:ext cx="1346200" cy="766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4C3F5F7-2120-4B6A-9BA2-907667D9AD3C}" type="datetimeFigureOut">
              <a:rPr lang="zh-CN" altLang="en-US" smtClean="0"/>
              <a:t>2021/1/27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346A9E-EBAD-408A-91C2-24E06C123A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3F5F7-2120-4B6A-9BA2-907667D9AD3C}" type="datetimeFigureOut">
              <a:rPr lang="zh-CN" altLang="en-US" smtClean="0"/>
              <a:t>2021/1/27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346A9E-EBAD-408A-91C2-24E06C123AF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oleObject" Target="../embeddings/oleObject1.bin"/><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15.wmf"/><Relationship Id="rId18" Type="http://schemas.openxmlformats.org/officeDocument/2006/relationships/image" Target="../media/image18.wmf"/><Relationship Id="rId26" Type="http://schemas.openxmlformats.org/officeDocument/2006/relationships/oleObject" Target="../embeddings/oleObject12.bin"/><Relationship Id="rId3" Type="http://schemas.openxmlformats.org/officeDocument/2006/relationships/image" Target="../media/image10.png"/><Relationship Id="rId21" Type="http://schemas.openxmlformats.org/officeDocument/2006/relationships/oleObject" Target="../embeddings/oleObject10.bin"/><Relationship Id="rId7" Type="http://schemas.openxmlformats.org/officeDocument/2006/relationships/image" Target="../media/image12.wmf"/><Relationship Id="rId12" Type="http://schemas.openxmlformats.org/officeDocument/2006/relationships/oleObject" Target="../embeddings/oleObject6.bin"/><Relationship Id="rId17" Type="http://schemas.openxmlformats.org/officeDocument/2006/relationships/oleObject" Target="../embeddings/oleObject8.bin"/><Relationship Id="rId25" Type="http://schemas.openxmlformats.org/officeDocument/2006/relationships/image" Target="../media/image22.png"/><Relationship Id="rId2" Type="http://schemas.openxmlformats.org/officeDocument/2006/relationships/slideLayout" Target="../slideLayouts/slideLayout1.xml"/><Relationship Id="rId16" Type="http://schemas.openxmlformats.org/officeDocument/2006/relationships/image" Target="../media/image17.wmf"/><Relationship Id="rId20" Type="http://schemas.openxmlformats.org/officeDocument/2006/relationships/image" Target="../media/image19.wmf"/><Relationship Id="rId1" Type="http://schemas.openxmlformats.org/officeDocument/2006/relationships/tags" Target="../tags/tag11.xml"/><Relationship Id="rId6" Type="http://schemas.openxmlformats.org/officeDocument/2006/relationships/oleObject" Target="../embeddings/oleObject3.bin"/><Relationship Id="rId11" Type="http://schemas.openxmlformats.org/officeDocument/2006/relationships/image" Target="../media/image14.wmf"/><Relationship Id="rId24" Type="http://schemas.openxmlformats.org/officeDocument/2006/relationships/image" Target="../media/image21.wmf"/><Relationship Id="rId5" Type="http://schemas.openxmlformats.org/officeDocument/2006/relationships/image" Target="../media/image11.wmf"/><Relationship Id="rId15" Type="http://schemas.openxmlformats.org/officeDocument/2006/relationships/oleObject" Target="../embeddings/oleObject7.bin"/><Relationship Id="rId23" Type="http://schemas.openxmlformats.org/officeDocument/2006/relationships/oleObject" Target="../embeddings/oleObject11.bin"/><Relationship Id="rId10" Type="http://schemas.openxmlformats.org/officeDocument/2006/relationships/oleObject" Target="../embeddings/oleObject5.bin"/><Relationship Id="rId19" Type="http://schemas.openxmlformats.org/officeDocument/2006/relationships/oleObject" Target="../embeddings/oleObject9.bin"/><Relationship Id="rId4" Type="http://schemas.openxmlformats.org/officeDocument/2006/relationships/oleObject" Target="../embeddings/oleObject2.bin"/><Relationship Id="rId9" Type="http://schemas.openxmlformats.org/officeDocument/2006/relationships/image" Target="../media/image13.wmf"/><Relationship Id="rId14" Type="http://schemas.openxmlformats.org/officeDocument/2006/relationships/image" Target="../media/image16.png"/><Relationship Id="rId22" Type="http://schemas.openxmlformats.org/officeDocument/2006/relationships/image" Target="../media/image20.wmf"/><Relationship Id="rId27" Type="http://schemas.openxmlformats.org/officeDocument/2006/relationships/image" Target="../media/image23.wmf"/></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Layout" Target="../slideLayouts/slideLayout1.xml"/><Relationship Id="rId7" Type="http://schemas.openxmlformats.org/officeDocument/2006/relationships/image" Target="../media/image38.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37.wmf"/><Relationship Id="rId5" Type="http://schemas.openxmlformats.org/officeDocument/2006/relationships/oleObject" Target="../embeddings/oleObject13.bin"/><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36.png"/><Relationship Id="rId7" Type="http://schemas.openxmlformats.org/officeDocument/2006/relationships/image" Target="../media/image43.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40.wmf"/><Relationship Id="rId5" Type="http://schemas.openxmlformats.org/officeDocument/2006/relationships/oleObject" Target="../embeddings/oleObject14.bin"/><Relationship Id="rId4" Type="http://schemas.openxmlformats.org/officeDocument/2006/relationships/image" Target="../media/image38.png"/><Relationship Id="rId9" Type="http://schemas.openxmlformats.org/officeDocument/2006/relationships/image" Target="../media/image41.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57.png"/><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2.png"/><Relationship Id="rId7" Type="http://schemas.openxmlformats.org/officeDocument/2006/relationships/image" Target="../media/image60.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5.xml"/><Relationship Id="rId1" Type="http://schemas.openxmlformats.org/officeDocument/2006/relationships/tags" Target="../tags/tag25.xml"/><Relationship Id="rId5" Type="http://schemas.openxmlformats.org/officeDocument/2006/relationships/image" Target="../media/image64.pn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70.png"/><Relationship Id="rId5" Type="http://schemas.openxmlformats.org/officeDocument/2006/relationships/image" Target="../media/image67.png"/><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72.png"/><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79.wmf"/><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76.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78.wmf"/><Relationship Id="rId4" Type="http://schemas.openxmlformats.org/officeDocument/2006/relationships/image" Target="../media/image75.wmf"/><Relationship Id="rId9" Type="http://schemas.openxmlformats.org/officeDocument/2006/relationships/oleObject" Target="../embeddings/oleObject19.bin"/></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4.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3.xml"/><Relationship Id="rId1" Type="http://schemas.openxmlformats.org/officeDocument/2006/relationships/tags" Target="../tags/tag32.xml"/><Relationship Id="rId6" Type="http://schemas.openxmlformats.org/officeDocument/2006/relationships/image" Target="../media/image81.wmf"/><Relationship Id="rId5" Type="http://schemas.openxmlformats.org/officeDocument/2006/relationships/oleObject" Target="../embeddings/oleObject22.bin"/><Relationship Id="rId4" Type="http://schemas.openxmlformats.org/officeDocument/2006/relationships/image" Target="../media/image80.wmf"/><Relationship Id="rId9" Type="http://schemas.openxmlformats.org/officeDocument/2006/relationships/oleObject" Target="../embeddings/oleObject24.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35.xml"/><Relationship Id="rId5" Type="http://schemas.openxmlformats.org/officeDocument/2006/relationships/image" Target="../media/image88.jpe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23849" y="1361253"/>
            <a:ext cx="11887199" cy="2185214"/>
          </a:xfrm>
          <a:prstGeom prst="rect">
            <a:avLst/>
          </a:prstGeom>
          <a:noFill/>
        </p:spPr>
        <p:txBody>
          <a:bodyPr wrap="square" rtlCol="0">
            <a:spAutoFit/>
          </a:bodyPr>
          <a:lstStyle/>
          <a:p>
            <a:pPr algn="ctr"/>
            <a:r>
              <a:rPr lang="zh-CN" altLang="en-US" sz="4800">
                <a:solidFill>
                  <a:srgbClr val="C00000"/>
                </a:solidFill>
                <a:latin typeface="方正粗宋简体" panose="03000509000000000000" charset="-122"/>
                <a:ea typeface="方正粗宋简体" panose="03000509000000000000" charset="-122"/>
                <a:cs typeface="方正粗宋简体" panose="03000509000000000000" charset="-122"/>
              </a:rPr>
              <a:t>八省市新高考适应性考试分析</a:t>
            </a:r>
            <a:endParaRPr lang="en-US" altLang="zh-CN" sz="4800">
              <a:solidFill>
                <a:srgbClr val="C00000"/>
              </a:solidFill>
              <a:latin typeface="方正粗宋简体" panose="03000509000000000000" charset="-122"/>
              <a:ea typeface="方正粗宋简体" panose="03000509000000000000" charset="-122"/>
              <a:cs typeface="方正粗宋简体" panose="03000509000000000000" charset="-122"/>
            </a:endParaRPr>
          </a:p>
          <a:p>
            <a:pPr algn="ctr"/>
            <a:r>
              <a:rPr lang="zh-CN" altLang="en-US" sz="4800">
                <a:solidFill>
                  <a:srgbClr val="C00000"/>
                </a:solidFill>
                <a:latin typeface="方正粗宋简体" panose="03000509000000000000" charset="-122"/>
                <a:ea typeface="方正粗宋简体" panose="03000509000000000000" charset="-122"/>
                <a:cs typeface="方正粗宋简体" panose="03000509000000000000" charset="-122"/>
              </a:rPr>
              <a:t>暨精准备考指导</a:t>
            </a:r>
            <a:endParaRPr lang="en-US" altLang="zh-CN" sz="4800" b="1">
              <a:solidFill>
                <a:srgbClr val="C00000"/>
              </a:solidFill>
              <a:latin typeface="方正粗宋简体" panose="03000509000000000000" charset="-122"/>
              <a:ea typeface="方正粗宋简体" panose="03000509000000000000" charset="-122"/>
              <a:cs typeface="方正粗宋简体" panose="03000509000000000000" charset="-122"/>
            </a:endParaRPr>
          </a:p>
          <a:p>
            <a:pPr algn="ctr"/>
            <a:r>
              <a:rPr lang="zh-CN" altLang="en-US" sz="4000">
                <a:latin typeface="方正粗宋简体" panose="03000509000000000000" charset="-122"/>
                <a:ea typeface="方正粗宋简体" panose="03000509000000000000" charset="-122"/>
                <a:cs typeface="方正粗宋简体" panose="03000509000000000000" charset="-122"/>
              </a:rPr>
              <a:t>（</a:t>
            </a:r>
            <a:r>
              <a:rPr lang="zh-CN" altLang="en-US" sz="4000">
                <a:latin typeface="方正粗宋简体" panose="03000509000000000000" charset="-122"/>
                <a:ea typeface="方正粗宋简体" panose="03000509000000000000" charset="-122"/>
                <a:cs typeface="方正粗宋简体" panose="03000509000000000000" charset="-122"/>
                <a:sym typeface="+mn-ea"/>
              </a:rPr>
              <a:t>数 学</a:t>
            </a:r>
            <a:r>
              <a:rPr lang="zh-CN" altLang="en-US" sz="4000">
                <a:latin typeface="方正粗宋简体" panose="03000509000000000000" charset="-122"/>
                <a:ea typeface="方正粗宋简体" panose="03000509000000000000" charset="-122"/>
                <a:cs typeface="方正粗宋简体" panose="03000509000000000000" charset="-122"/>
              </a:rPr>
              <a:t>）</a:t>
            </a:r>
            <a:endParaRPr lang="en-US" altLang="zh-CN" sz="4000">
              <a:latin typeface="方正粗宋简体" panose="03000509000000000000" charset="-122"/>
              <a:ea typeface="方正粗宋简体" panose="03000509000000000000" charset="-122"/>
              <a:cs typeface="方正粗宋简体" panose="03000509000000000000" charset="-122"/>
            </a:endParaRPr>
          </a:p>
        </p:txBody>
      </p:sp>
      <p:grpSp>
        <p:nvGrpSpPr>
          <p:cNvPr id="9" name="组合 8"/>
          <p:cNvGrpSpPr/>
          <p:nvPr userDrawn="1"/>
        </p:nvGrpSpPr>
        <p:grpSpPr>
          <a:xfrm rot="10800000" flipH="1">
            <a:off x="9843135" y="5793106"/>
            <a:ext cx="2257292" cy="1035716"/>
            <a:chOff x="11895482" y="5395965"/>
            <a:chExt cx="2671333" cy="1225691"/>
          </a:xfrm>
        </p:grpSpPr>
        <p:sp>
          <p:nvSpPr>
            <p:cNvPr id="10" name="等腰三角形 3"/>
            <p:cNvSpPr/>
            <p:nvPr/>
          </p:nvSpPr>
          <p:spPr>
            <a:xfrm rot="16200000">
              <a:off x="12888550" y="4402897"/>
              <a:ext cx="685197" cy="2671333"/>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870796"/>
                <a:gd name="connsiteY0-210" fmla="*/ 6349942 h 6349942"/>
                <a:gd name="connsiteX1-211" fmla="*/ 1627396 w 1870796"/>
                <a:gd name="connsiteY1-212" fmla="*/ -1 h 6349942"/>
                <a:gd name="connsiteX2-213" fmla="*/ 1393006 w 1870796"/>
                <a:gd name="connsiteY2-214" fmla="*/ 6349942 h 6349942"/>
                <a:gd name="connsiteX3-215" fmla="*/ 0 w 1870796"/>
                <a:gd name="connsiteY3-216" fmla="*/ 6349942 h 6349942"/>
                <a:gd name="connsiteX0-217" fmla="*/ 0 w 1870796"/>
                <a:gd name="connsiteY0-218" fmla="*/ 6349942 h 6349942"/>
                <a:gd name="connsiteX1-219" fmla="*/ 1627396 w 1870796"/>
                <a:gd name="connsiteY1-220" fmla="*/ -1 h 6349942"/>
                <a:gd name="connsiteX2-221" fmla="*/ 1393006 w 1870796"/>
                <a:gd name="connsiteY2-222" fmla="*/ 6349942 h 6349942"/>
                <a:gd name="connsiteX3-223" fmla="*/ 0 w 1870796"/>
                <a:gd name="connsiteY3-224" fmla="*/ 6349942 h 6349942"/>
                <a:gd name="connsiteX0-225" fmla="*/ 0 w 1849873"/>
                <a:gd name="connsiteY0-226" fmla="*/ 6349942 h 6349949"/>
                <a:gd name="connsiteX1-227" fmla="*/ 1627396 w 1849873"/>
                <a:gd name="connsiteY1-228" fmla="*/ -1 h 6349949"/>
                <a:gd name="connsiteX2-229" fmla="*/ 1304432 w 1849873"/>
                <a:gd name="connsiteY2-230" fmla="*/ 6349948 h 6349949"/>
                <a:gd name="connsiteX3-231" fmla="*/ 0 w 1849873"/>
                <a:gd name="connsiteY3-232" fmla="*/ 6349942 h 6349949"/>
                <a:gd name="connsiteX0-233" fmla="*/ 0 w 1902659"/>
                <a:gd name="connsiteY0-234" fmla="*/ 6313921 h 6313928"/>
                <a:gd name="connsiteX1-235" fmla="*/ 1693825 w 1902659"/>
                <a:gd name="connsiteY1-236" fmla="*/ 0 h 6313928"/>
                <a:gd name="connsiteX2-237" fmla="*/ 1304432 w 1902659"/>
                <a:gd name="connsiteY2-238" fmla="*/ 6313927 h 6313928"/>
                <a:gd name="connsiteX3-239" fmla="*/ 0 w 1902659"/>
                <a:gd name="connsiteY3-240" fmla="*/ 6313921 h 6313928"/>
                <a:gd name="connsiteX0-241" fmla="*/ 0 w 1902656"/>
                <a:gd name="connsiteY0-242" fmla="*/ 6313921 h 6313928"/>
                <a:gd name="connsiteX1-243" fmla="*/ 1693825 w 1902656"/>
                <a:gd name="connsiteY1-244" fmla="*/ 0 h 6313928"/>
                <a:gd name="connsiteX2-245" fmla="*/ 1304432 w 1902656"/>
                <a:gd name="connsiteY2-246" fmla="*/ 6313927 h 6313928"/>
                <a:gd name="connsiteX3-247" fmla="*/ 0 w 1902656"/>
                <a:gd name="connsiteY3-248" fmla="*/ 6313921 h 6313928"/>
                <a:gd name="connsiteX0-249" fmla="*/ 0 w 1835445"/>
                <a:gd name="connsiteY0-250" fmla="*/ 6313921 h 6313928"/>
                <a:gd name="connsiteX1-251" fmla="*/ 1693825 w 1835445"/>
                <a:gd name="connsiteY1-252" fmla="*/ 0 h 6313928"/>
                <a:gd name="connsiteX2-253" fmla="*/ 1304432 w 1835445"/>
                <a:gd name="connsiteY2-254" fmla="*/ 6313927 h 6313928"/>
                <a:gd name="connsiteX3-255" fmla="*/ 0 w 1835445"/>
                <a:gd name="connsiteY3-256" fmla="*/ 6313921 h 6313928"/>
                <a:gd name="connsiteX0-257" fmla="*/ 0 w 1835445"/>
                <a:gd name="connsiteY0-258" fmla="*/ 6313921 h 6313928"/>
                <a:gd name="connsiteX1-259" fmla="*/ 1693825 w 1835445"/>
                <a:gd name="connsiteY1-260" fmla="*/ 0 h 6313928"/>
                <a:gd name="connsiteX2-261" fmla="*/ 1304432 w 1835445"/>
                <a:gd name="connsiteY2-262" fmla="*/ 6313927 h 6313928"/>
                <a:gd name="connsiteX3-263" fmla="*/ 0 w 1835445"/>
                <a:gd name="connsiteY3-264" fmla="*/ 6313921 h 6313928"/>
                <a:gd name="connsiteX0-265" fmla="*/ 0 w 1835445"/>
                <a:gd name="connsiteY0-266" fmla="*/ 6313921 h 6313928"/>
                <a:gd name="connsiteX1-267" fmla="*/ 1693825 w 1835445"/>
                <a:gd name="connsiteY1-268" fmla="*/ 0 h 6313928"/>
                <a:gd name="connsiteX2-269" fmla="*/ 1304432 w 1835445"/>
                <a:gd name="connsiteY2-270" fmla="*/ 6313927 h 6313928"/>
                <a:gd name="connsiteX3-271" fmla="*/ 0 w 1835445"/>
                <a:gd name="connsiteY3-272" fmla="*/ 6313921 h 6313928"/>
              </a:gdLst>
              <a:ahLst/>
              <a:cxnLst>
                <a:cxn ang="0">
                  <a:pos x="connsiteX0-1" y="connsiteY0-2"/>
                </a:cxn>
                <a:cxn ang="0">
                  <a:pos x="connsiteX1-3" y="connsiteY1-4"/>
                </a:cxn>
                <a:cxn ang="0">
                  <a:pos x="connsiteX2-5" y="connsiteY2-6"/>
                </a:cxn>
                <a:cxn ang="0">
                  <a:pos x="connsiteX3-7" y="connsiteY3-8"/>
                </a:cxn>
              </a:cxnLst>
              <a:rect l="l" t="t" r="r" b="b"/>
              <a:pathLst>
                <a:path w="1835445" h="6313928">
                  <a:moveTo>
                    <a:pt x="0" y="6313921"/>
                  </a:moveTo>
                  <a:cubicBezTo>
                    <a:pt x="1368358" y="4363910"/>
                    <a:pt x="1484752" y="2939122"/>
                    <a:pt x="1693825" y="0"/>
                  </a:cubicBezTo>
                  <a:cubicBezTo>
                    <a:pt x="2071341" y="2543447"/>
                    <a:pt x="1608106" y="4329853"/>
                    <a:pt x="1304432" y="6313927"/>
                  </a:cubicBezTo>
                  <a:lnTo>
                    <a:pt x="0" y="6313921"/>
                  </a:lnTo>
                  <a:close/>
                </a:path>
              </a:pathLst>
            </a:custGeom>
            <a:gradFill>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12" name="等腰三角形 3"/>
            <p:cNvSpPr/>
            <p:nvPr/>
          </p:nvSpPr>
          <p:spPr>
            <a:xfrm rot="16200000">
              <a:off x="12751285" y="4811521"/>
              <a:ext cx="1086108" cy="2534161"/>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 name="connsiteX0-105" fmla="*/ 0 w 3387804"/>
                <a:gd name="connsiteY0-106" fmla="*/ 5344361 h 5344361"/>
                <a:gd name="connsiteX1-107" fmla="*/ 3008205 w 3387804"/>
                <a:gd name="connsiteY1-108" fmla="*/ 0 h 5344361"/>
                <a:gd name="connsiteX2-109" fmla="*/ 1393006 w 3387804"/>
                <a:gd name="connsiteY2-110" fmla="*/ 5344361 h 5344361"/>
                <a:gd name="connsiteX3-111" fmla="*/ 0 w 3387804"/>
                <a:gd name="connsiteY3-112" fmla="*/ 5344361 h 5344361"/>
                <a:gd name="connsiteX0-113" fmla="*/ 0 w 3387804"/>
                <a:gd name="connsiteY0-114" fmla="*/ 5344361 h 5344361"/>
                <a:gd name="connsiteX1-115" fmla="*/ 3008205 w 3387804"/>
                <a:gd name="connsiteY1-116" fmla="*/ 0 h 5344361"/>
                <a:gd name="connsiteX2-117" fmla="*/ 1393006 w 3387804"/>
                <a:gd name="connsiteY2-118" fmla="*/ 5344361 h 5344361"/>
                <a:gd name="connsiteX3-119" fmla="*/ 0 w 3387804"/>
                <a:gd name="connsiteY3-120" fmla="*/ 5344361 h 5344361"/>
                <a:gd name="connsiteX0-121" fmla="*/ 0 w 3044746"/>
                <a:gd name="connsiteY0-122" fmla="*/ 5344361 h 5344361"/>
                <a:gd name="connsiteX1-123" fmla="*/ 3008205 w 3044746"/>
                <a:gd name="connsiteY1-124" fmla="*/ 0 h 5344361"/>
                <a:gd name="connsiteX2-125" fmla="*/ 1393006 w 3044746"/>
                <a:gd name="connsiteY2-126" fmla="*/ 5344361 h 5344361"/>
                <a:gd name="connsiteX3-127" fmla="*/ 0 w 3044746"/>
                <a:gd name="connsiteY3-128" fmla="*/ 5344361 h 5344361"/>
                <a:gd name="connsiteX0-129" fmla="*/ 0 w 2229183"/>
                <a:gd name="connsiteY0-130" fmla="*/ 6364958 h 6364958"/>
                <a:gd name="connsiteX1-131" fmla="*/ 1567363 w 2229183"/>
                <a:gd name="connsiteY1-132" fmla="*/ 0 h 6364958"/>
                <a:gd name="connsiteX2-133" fmla="*/ 1393006 w 2229183"/>
                <a:gd name="connsiteY2-134" fmla="*/ 6364958 h 6364958"/>
                <a:gd name="connsiteX3-135" fmla="*/ 0 w 2229183"/>
                <a:gd name="connsiteY3-136" fmla="*/ 6364958 h 6364958"/>
                <a:gd name="connsiteX0-137" fmla="*/ 0 w 2229183"/>
                <a:gd name="connsiteY0-138" fmla="*/ 6364958 h 6364958"/>
                <a:gd name="connsiteX1-139" fmla="*/ 1567363 w 2229183"/>
                <a:gd name="connsiteY1-140" fmla="*/ 0 h 6364958"/>
                <a:gd name="connsiteX2-141" fmla="*/ 1393006 w 2229183"/>
                <a:gd name="connsiteY2-142" fmla="*/ 6364958 h 6364958"/>
                <a:gd name="connsiteX3-143" fmla="*/ 0 w 2229183"/>
                <a:gd name="connsiteY3-144" fmla="*/ 6364958 h 6364958"/>
                <a:gd name="connsiteX0-145" fmla="*/ 0 w 2236966"/>
                <a:gd name="connsiteY0-146" fmla="*/ 6364958 h 6364958"/>
                <a:gd name="connsiteX1-147" fmla="*/ 1567363 w 2236966"/>
                <a:gd name="connsiteY1-148" fmla="*/ 0 h 6364958"/>
                <a:gd name="connsiteX2-149" fmla="*/ 1393006 w 2236966"/>
                <a:gd name="connsiteY2-150" fmla="*/ 6364958 h 6364958"/>
                <a:gd name="connsiteX3-151" fmla="*/ 0 w 2236966"/>
                <a:gd name="connsiteY3-152" fmla="*/ 6364958 h 6364958"/>
                <a:gd name="connsiteX0-153" fmla="*/ 0 w 1832932"/>
                <a:gd name="connsiteY0-154" fmla="*/ 6364958 h 6364958"/>
                <a:gd name="connsiteX1-155" fmla="*/ 1567363 w 1832932"/>
                <a:gd name="connsiteY1-156" fmla="*/ 0 h 6364958"/>
                <a:gd name="connsiteX2-157" fmla="*/ 1393006 w 1832932"/>
                <a:gd name="connsiteY2-158" fmla="*/ 6364958 h 6364958"/>
                <a:gd name="connsiteX3-159" fmla="*/ 0 w 1832932"/>
                <a:gd name="connsiteY3-160" fmla="*/ 6364958 h 6364958"/>
                <a:gd name="connsiteX0-161" fmla="*/ 0 w 1832932"/>
                <a:gd name="connsiteY0-162" fmla="*/ 6364958 h 6364958"/>
                <a:gd name="connsiteX1-163" fmla="*/ 1567363 w 1832932"/>
                <a:gd name="connsiteY1-164" fmla="*/ 0 h 6364958"/>
                <a:gd name="connsiteX2-165" fmla="*/ 1393006 w 1832932"/>
                <a:gd name="connsiteY2-166" fmla="*/ 6364958 h 6364958"/>
                <a:gd name="connsiteX3-167" fmla="*/ 0 w 1832932"/>
                <a:gd name="connsiteY3-168" fmla="*/ 6364958 h 6364958"/>
                <a:gd name="connsiteX0-169" fmla="*/ 0 w 1857608"/>
                <a:gd name="connsiteY0-170" fmla="*/ 6349942 h 6349942"/>
                <a:gd name="connsiteX1-171" fmla="*/ 1627396 w 1857608"/>
                <a:gd name="connsiteY1-172" fmla="*/ -1 h 6349942"/>
                <a:gd name="connsiteX2-173" fmla="*/ 1393006 w 1857608"/>
                <a:gd name="connsiteY2-174" fmla="*/ 6349942 h 6349942"/>
                <a:gd name="connsiteX3-175" fmla="*/ 0 w 1857608"/>
                <a:gd name="connsiteY3-176" fmla="*/ 6349942 h 6349942"/>
                <a:gd name="connsiteX0-177" fmla="*/ 0 w 1857608"/>
                <a:gd name="connsiteY0-178" fmla="*/ 6349942 h 6349942"/>
                <a:gd name="connsiteX1-179" fmla="*/ 1627396 w 1857608"/>
                <a:gd name="connsiteY1-180" fmla="*/ -1 h 6349942"/>
                <a:gd name="connsiteX2-181" fmla="*/ 1393006 w 1857608"/>
                <a:gd name="connsiteY2-182" fmla="*/ 6349942 h 6349942"/>
                <a:gd name="connsiteX3-183" fmla="*/ 0 w 1857608"/>
                <a:gd name="connsiteY3-184" fmla="*/ 6349942 h 6349942"/>
                <a:gd name="connsiteX0-185" fmla="*/ 0 w 1857608"/>
                <a:gd name="connsiteY0-186" fmla="*/ 6349942 h 6349942"/>
                <a:gd name="connsiteX1-187" fmla="*/ 1627396 w 1857608"/>
                <a:gd name="connsiteY1-188" fmla="*/ -1 h 6349942"/>
                <a:gd name="connsiteX2-189" fmla="*/ 1393006 w 1857608"/>
                <a:gd name="connsiteY2-190" fmla="*/ 6349942 h 6349942"/>
                <a:gd name="connsiteX3-191" fmla="*/ 0 w 1857608"/>
                <a:gd name="connsiteY3-192" fmla="*/ 6349942 h 6349942"/>
                <a:gd name="connsiteX0-193" fmla="*/ 0 w 1679680"/>
                <a:gd name="connsiteY0-194" fmla="*/ 6349942 h 6349942"/>
                <a:gd name="connsiteX1-195" fmla="*/ 1627396 w 1679680"/>
                <a:gd name="connsiteY1-196" fmla="*/ -1 h 6349942"/>
                <a:gd name="connsiteX2-197" fmla="*/ 1393006 w 1679680"/>
                <a:gd name="connsiteY2-198" fmla="*/ 6349942 h 6349942"/>
                <a:gd name="connsiteX3-199" fmla="*/ 0 w 1679680"/>
                <a:gd name="connsiteY3-200" fmla="*/ 6349942 h 6349942"/>
                <a:gd name="connsiteX0-201" fmla="*/ 0 w 1693672"/>
                <a:gd name="connsiteY0-202" fmla="*/ 6349942 h 6349942"/>
                <a:gd name="connsiteX1-203" fmla="*/ 1627396 w 1693672"/>
                <a:gd name="connsiteY1-204" fmla="*/ -1 h 6349942"/>
                <a:gd name="connsiteX2-205" fmla="*/ 1393006 w 1693672"/>
                <a:gd name="connsiteY2-206" fmla="*/ 6349942 h 6349942"/>
                <a:gd name="connsiteX3-207" fmla="*/ 0 w 1693672"/>
                <a:gd name="connsiteY3-208" fmla="*/ 6349942 h 6349942"/>
                <a:gd name="connsiteX0-209" fmla="*/ 0 w 1643966"/>
                <a:gd name="connsiteY0-210" fmla="*/ 6349942 h 6367957"/>
                <a:gd name="connsiteX1-211" fmla="*/ 1627396 w 1643966"/>
                <a:gd name="connsiteY1-212" fmla="*/ -1 h 6367957"/>
                <a:gd name="connsiteX2-213" fmla="*/ 744632 w 1643966"/>
                <a:gd name="connsiteY2-214" fmla="*/ 6367958 h 6367957"/>
                <a:gd name="connsiteX3-215" fmla="*/ 0 w 1643966"/>
                <a:gd name="connsiteY3-216" fmla="*/ 6349942 h 6367957"/>
                <a:gd name="connsiteX0-217" fmla="*/ 0 w 1652196"/>
                <a:gd name="connsiteY0-218" fmla="*/ 6349942 h 6367957"/>
                <a:gd name="connsiteX1-219" fmla="*/ 1627396 w 1652196"/>
                <a:gd name="connsiteY1-220" fmla="*/ -1 h 6367957"/>
                <a:gd name="connsiteX2-221" fmla="*/ 744632 w 1652196"/>
                <a:gd name="connsiteY2-222" fmla="*/ 6367958 h 6367957"/>
                <a:gd name="connsiteX3-223" fmla="*/ 0 w 1652196"/>
                <a:gd name="connsiteY3-224" fmla="*/ 6349942 h 6367957"/>
                <a:gd name="connsiteX0-225" fmla="*/ 0 w 1655514"/>
                <a:gd name="connsiteY0-226" fmla="*/ 6349942 h 6367957"/>
                <a:gd name="connsiteX1-227" fmla="*/ 1627396 w 1655514"/>
                <a:gd name="connsiteY1-228" fmla="*/ -1 h 6367957"/>
                <a:gd name="connsiteX2-229" fmla="*/ 744632 w 1655514"/>
                <a:gd name="connsiteY2-230" fmla="*/ 6367958 h 6367957"/>
                <a:gd name="connsiteX3-231" fmla="*/ 0 w 1655514"/>
                <a:gd name="connsiteY3-232" fmla="*/ 6349942 h 6367957"/>
                <a:gd name="connsiteX0-233" fmla="*/ 0 w 1863226"/>
                <a:gd name="connsiteY0-234" fmla="*/ 6295903 h 6313918"/>
                <a:gd name="connsiteX1-235" fmla="*/ 1843522 w 1863226"/>
                <a:gd name="connsiteY1-236" fmla="*/ -1 h 6313918"/>
                <a:gd name="connsiteX2-237" fmla="*/ 744632 w 1863226"/>
                <a:gd name="connsiteY2-238" fmla="*/ 6313919 h 6313918"/>
                <a:gd name="connsiteX3-239" fmla="*/ 0 w 1863226"/>
                <a:gd name="connsiteY3-240" fmla="*/ 6295903 h 6313918"/>
                <a:gd name="connsiteX0-241" fmla="*/ 0 w 1868639"/>
                <a:gd name="connsiteY0-242" fmla="*/ 6295903 h 6313918"/>
                <a:gd name="connsiteX1-243" fmla="*/ 1843522 w 1868639"/>
                <a:gd name="connsiteY1-244" fmla="*/ -1 h 6313918"/>
                <a:gd name="connsiteX2-245" fmla="*/ 744632 w 1868639"/>
                <a:gd name="connsiteY2-246" fmla="*/ 6313919 h 6313918"/>
                <a:gd name="connsiteX3-247" fmla="*/ 0 w 1868639"/>
                <a:gd name="connsiteY3-248" fmla="*/ 6295903 h 6313918"/>
                <a:gd name="connsiteX0-249" fmla="*/ 0 w 1870211"/>
                <a:gd name="connsiteY0-250" fmla="*/ 6295903 h 6313918"/>
                <a:gd name="connsiteX1-251" fmla="*/ 1843522 w 1870211"/>
                <a:gd name="connsiteY1-252" fmla="*/ -1 h 6313918"/>
                <a:gd name="connsiteX2-253" fmla="*/ 744632 w 1870211"/>
                <a:gd name="connsiteY2-254" fmla="*/ 6313919 h 6313918"/>
                <a:gd name="connsiteX3-255" fmla="*/ 0 w 1870211"/>
                <a:gd name="connsiteY3-256" fmla="*/ 6295903 h 6313918"/>
                <a:gd name="connsiteX0-257" fmla="*/ 0 w 2008684"/>
                <a:gd name="connsiteY0-258" fmla="*/ 6241864 h 6259879"/>
                <a:gd name="connsiteX1-259" fmla="*/ 1987604 w 2008684"/>
                <a:gd name="connsiteY1-260" fmla="*/ -1 h 6259879"/>
                <a:gd name="connsiteX2-261" fmla="*/ 744632 w 2008684"/>
                <a:gd name="connsiteY2-262" fmla="*/ 6259880 h 6259879"/>
                <a:gd name="connsiteX3-263" fmla="*/ 0 w 2008684"/>
                <a:gd name="connsiteY3-264" fmla="*/ 6241864 h 6259879"/>
                <a:gd name="connsiteX0-265" fmla="*/ 0 w 2008684"/>
                <a:gd name="connsiteY0-266" fmla="*/ 6241864 h 6259879"/>
                <a:gd name="connsiteX1-267" fmla="*/ 1987604 w 2008684"/>
                <a:gd name="connsiteY1-268" fmla="*/ -1 h 6259879"/>
                <a:gd name="connsiteX2-269" fmla="*/ 744632 w 2008684"/>
                <a:gd name="connsiteY2-270" fmla="*/ 6259880 h 6259879"/>
                <a:gd name="connsiteX3-271" fmla="*/ 0 w 2008684"/>
                <a:gd name="connsiteY3-272" fmla="*/ 6241864 h 6259879"/>
                <a:gd name="connsiteX0-273" fmla="*/ 0 w 1987603"/>
                <a:gd name="connsiteY0-274" fmla="*/ 6241864 h 6259879"/>
                <a:gd name="connsiteX1-275" fmla="*/ 1987604 w 1987603"/>
                <a:gd name="connsiteY1-276" fmla="*/ -1 h 6259879"/>
                <a:gd name="connsiteX2-277" fmla="*/ 744632 w 1987603"/>
                <a:gd name="connsiteY2-278" fmla="*/ 6259880 h 6259879"/>
                <a:gd name="connsiteX3-279" fmla="*/ 0 w 1987603"/>
                <a:gd name="connsiteY3-280" fmla="*/ 6241864 h 6259879"/>
                <a:gd name="connsiteX0-281" fmla="*/ 0 w 2527919"/>
                <a:gd name="connsiteY0-282" fmla="*/ 5935678 h 5953693"/>
                <a:gd name="connsiteX1-283" fmla="*/ 2527918 w 2527919"/>
                <a:gd name="connsiteY1-284" fmla="*/ -1 h 5953693"/>
                <a:gd name="connsiteX2-285" fmla="*/ 744632 w 2527919"/>
                <a:gd name="connsiteY2-286" fmla="*/ 5953694 h 5953693"/>
                <a:gd name="connsiteX3-287" fmla="*/ 0 w 2527919"/>
                <a:gd name="connsiteY3-288" fmla="*/ 5935678 h 5953693"/>
                <a:gd name="connsiteX0-289" fmla="*/ 0 w 2545930"/>
                <a:gd name="connsiteY0-290" fmla="*/ 5953688 h 5953693"/>
                <a:gd name="connsiteX1-291" fmla="*/ 2545929 w 2545930"/>
                <a:gd name="connsiteY1-292" fmla="*/ -1 h 5953693"/>
                <a:gd name="connsiteX2-293" fmla="*/ 762643 w 2545930"/>
                <a:gd name="connsiteY2-294" fmla="*/ 5953694 h 5953693"/>
                <a:gd name="connsiteX3-295" fmla="*/ 0 w 2545930"/>
                <a:gd name="connsiteY3-296" fmla="*/ 5953688 h 5953693"/>
                <a:gd name="connsiteX0-297" fmla="*/ 0 w 2365825"/>
                <a:gd name="connsiteY0-298" fmla="*/ 5989709 h 5989709"/>
                <a:gd name="connsiteX1-299" fmla="*/ 2365824 w 2365825"/>
                <a:gd name="connsiteY1-300" fmla="*/ -1 h 5989709"/>
                <a:gd name="connsiteX2-301" fmla="*/ 582538 w 2365825"/>
                <a:gd name="connsiteY2-302" fmla="*/ 5953694 h 5989709"/>
                <a:gd name="connsiteX3-303" fmla="*/ 0 w 2365825"/>
                <a:gd name="connsiteY3-304" fmla="*/ 5989709 h 5989709"/>
                <a:gd name="connsiteX0-305" fmla="*/ 0 w 2365825"/>
                <a:gd name="connsiteY0-306" fmla="*/ 5989709 h 5989709"/>
                <a:gd name="connsiteX1-307" fmla="*/ 2365824 w 2365825"/>
                <a:gd name="connsiteY1-308" fmla="*/ -1 h 5989709"/>
                <a:gd name="connsiteX2-309" fmla="*/ 582538 w 2365825"/>
                <a:gd name="connsiteY2-310" fmla="*/ 5953694 h 5989709"/>
                <a:gd name="connsiteX3-311" fmla="*/ 0 w 2365825"/>
                <a:gd name="connsiteY3-312" fmla="*/ 5989709 h 5989709"/>
                <a:gd name="connsiteX0-313" fmla="*/ 0 w 2390484"/>
                <a:gd name="connsiteY0-314" fmla="*/ 5989709 h 5989709"/>
                <a:gd name="connsiteX1-315" fmla="*/ 2365824 w 2390484"/>
                <a:gd name="connsiteY1-316" fmla="*/ -1 h 5989709"/>
                <a:gd name="connsiteX2-317" fmla="*/ 582538 w 2390484"/>
                <a:gd name="connsiteY2-318" fmla="*/ 5953694 h 5989709"/>
                <a:gd name="connsiteX3-319" fmla="*/ 0 w 2390484"/>
                <a:gd name="connsiteY3-320" fmla="*/ 5989709 h 5989709"/>
                <a:gd name="connsiteX0-321" fmla="*/ 0 w 2390484"/>
                <a:gd name="connsiteY0-322" fmla="*/ 5989709 h 5989709"/>
                <a:gd name="connsiteX1-323" fmla="*/ 2365824 w 2390484"/>
                <a:gd name="connsiteY1-324" fmla="*/ -1 h 5989709"/>
                <a:gd name="connsiteX2-325" fmla="*/ 582538 w 2390484"/>
                <a:gd name="connsiteY2-326" fmla="*/ 5953694 h 5989709"/>
                <a:gd name="connsiteX3-327" fmla="*/ 0 w 2390484"/>
                <a:gd name="connsiteY3-328" fmla="*/ 5989709 h 5989709"/>
                <a:gd name="connsiteX0-329" fmla="*/ 0 w 2390276"/>
                <a:gd name="connsiteY0-330" fmla="*/ 5989709 h 5989709"/>
                <a:gd name="connsiteX1-331" fmla="*/ 2365824 w 2390276"/>
                <a:gd name="connsiteY1-332" fmla="*/ -1 h 5989709"/>
                <a:gd name="connsiteX2-333" fmla="*/ 571280 w 2390276"/>
                <a:gd name="connsiteY2-334" fmla="*/ 5981842 h 5989709"/>
                <a:gd name="connsiteX3-335" fmla="*/ 0 w 2390276"/>
                <a:gd name="connsiteY3-336" fmla="*/ 5989709 h 5989709"/>
                <a:gd name="connsiteX0-337" fmla="*/ 0 w 2392302"/>
                <a:gd name="connsiteY0-338" fmla="*/ 5989709 h 5989709"/>
                <a:gd name="connsiteX1-339" fmla="*/ 2365824 w 2392302"/>
                <a:gd name="connsiteY1-340" fmla="*/ -1 h 5989709"/>
                <a:gd name="connsiteX2-341" fmla="*/ 571280 w 2392302"/>
                <a:gd name="connsiteY2-342" fmla="*/ 5981842 h 5989709"/>
                <a:gd name="connsiteX3-343" fmla="*/ 0 w 2392302"/>
                <a:gd name="connsiteY3-344" fmla="*/ 5989709 h 5989709"/>
                <a:gd name="connsiteX0-345" fmla="*/ 0 w 2366397"/>
                <a:gd name="connsiteY0-346" fmla="*/ 5989709 h 5989709"/>
                <a:gd name="connsiteX1-347" fmla="*/ 2365824 w 2366397"/>
                <a:gd name="connsiteY1-348" fmla="*/ -1 h 5989709"/>
                <a:gd name="connsiteX2-349" fmla="*/ 571280 w 2366397"/>
                <a:gd name="connsiteY2-350" fmla="*/ 5981842 h 5989709"/>
                <a:gd name="connsiteX3-351" fmla="*/ 0 w 2366397"/>
                <a:gd name="connsiteY3-352" fmla="*/ 5989709 h 5989709"/>
              </a:gdLst>
              <a:ahLst/>
              <a:cxnLst>
                <a:cxn ang="0">
                  <a:pos x="connsiteX0-1" y="connsiteY0-2"/>
                </a:cxn>
                <a:cxn ang="0">
                  <a:pos x="connsiteX1-3" y="connsiteY1-4"/>
                </a:cxn>
                <a:cxn ang="0">
                  <a:pos x="connsiteX2-5" y="connsiteY2-6"/>
                </a:cxn>
                <a:cxn ang="0">
                  <a:pos x="connsiteX3-7" y="connsiteY3-8"/>
                </a:cxn>
              </a:cxnLst>
              <a:rect l="l" t="t" r="r" b="b"/>
              <a:pathLst>
                <a:path w="2366397" h="5989709">
                  <a:moveTo>
                    <a:pt x="0" y="5989709"/>
                  </a:moveTo>
                  <a:cubicBezTo>
                    <a:pt x="1368358" y="4039698"/>
                    <a:pt x="2258031" y="2614911"/>
                    <a:pt x="2365824" y="-1"/>
                  </a:cubicBezTo>
                  <a:cubicBezTo>
                    <a:pt x="2391704" y="3378679"/>
                    <a:pt x="1538339" y="4288958"/>
                    <a:pt x="571280" y="5981842"/>
                  </a:cubicBezTo>
                  <a:lnTo>
                    <a:pt x="0" y="5989709"/>
                  </a:lnTo>
                  <a:close/>
                </a:path>
              </a:pathLst>
            </a:custGeom>
            <a:gradFill flip="none" rotWithShape="0">
              <a:gsLst>
                <a:gs pos="0">
                  <a:srgbClr val="5B68EA">
                    <a:alpha val="30000"/>
                  </a:srgbClr>
                </a:gs>
                <a:gs pos="100000">
                  <a:srgbClr val="39D2FC">
                    <a:alpha val="3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5" name="文本框 4"/>
          <p:cNvSpPr txBox="1"/>
          <p:nvPr/>
        </p:nvSpPr>
        <p:spPr>
          <a:xfrm>
            <a:off x="4052570" y="4234815"/>
            <a:ext cx="5320030" cy="583565"/>
          </a:xfrm>
          <a:prstGeom prst="rect">
            <a:avLst/>
          </a:prstGeom>
          <a:noFill/>
        </p:spPr>
        <p:txBody>
          <a:bodyPr wrap="square" rtlCol="0">
            <a:spAutoFit/>
          </a:bodyPr>
          <a:lstStyle/>
          <a:p>
            <a:r>
              <a:rPr lang="zh-CN" altLang="en-US" sz="3200" b="1">
                <a:latin typeface="仿宋" panose="02010609060101010101" charset="-122"/>
                <a:ea typeface="仿宋" panose="02010609060101010101" charset="-122"/>
              </a:rPr>
              <a:t>讲师：特级教师秦喆</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4344035" y="2088515"/>
            <a:ext cx="2041525" cy="1767840"/>
          </a:xfrm>
          <a:prstGeom prst="rect">
            <a:avLst/>
          </a:prstGeom>
        </p:spPr>
      </p:pic>
      <p:grpSp>
        <p:nvGrpSpPr>
          <p:cNvPr id="39" name="组合 38"/>
          <p:cNvGrpSpPr/>
          <p:nvPr/>
        </p:nvGrpSpPr>
        <p:grpSpPr>
          <a:xfrm>
            <a:off x="140335" y="82232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7</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2486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9</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13</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06375" y="1478915"/>
            <a:ext cx="5867400" cy="1328420"/>
          </a:xfrm>
          <a:prstGeom prst="rect">
            <a:avLst/>
          </a:prstGeom>
        </p:spPr>
      </p:pic>
      <p:pic>
        <p:nvPicPr>
          <p:cNvPr id="3" name="图片 2"/>
          <p:cNvPicPr>
            <a:picLocks noChangeAspect="1"/>
          </p:cNvPicPr>
          <p:nvPr/>
        </p:nvPicPr>
        <p:blipFill>
          <a:blip r:embed="rId5"/>
          <a:stretch>
            <a:fillRect/>
          </a:stretch>
        </p:blipFill>
        <p:spPr>
          <a:xfrm>
            <a:off x="7154545" y="1478915"/>
            <a:ext cx="4661535" cy="2644140"/>
          </a:xfrm>
          <a:prstGeom prst="rect">
            <a:avLst/>
          </a:prstGeom>
        </p:spPr>
      </p:pic>
      <p:graphicFrame>
        <p:nvGraphicFramePr>
          <p:cNvPr id="19" name="对象 18"/>
          <p:cNvGraphicFramePr>
            <a:graphicFrameLocks noChangeAspect="1"/>
          </p:cNvGraphicFramePr>
          <p:nvPr/>
        </p:nvGraphicFramePr>
        <p:xfrm>
          <a:off x="118745" y="3800475"/>
          <a:ext cx="7114540" cy="2388235"/>
        </p:xfrm>
        <a:graphic>
          <a:graphicData uri="http://schemas.openxmlformats.org/presentationml/2006/ole">
            <mc:AlternateContent xmlns:mc="http://schemas.openxmlformats.org/markup-compatibility/2006">
              <mc:Choice xmlns:v="urn:schemas-microsoft-com:vml" Requires="v">
                <p:oleObj name="Equation" r:id="rId6" imgW="141732000" imgH="47548800" progId="Equation.DSMT4">
                  <p:embed/>
                </p:oleObj>
              </mc:Choice>
              <mc:Fallback>
                <p:oleObj name="Equation" r:id="rId6" imgW="141732000" imgH="47548800" progId="Equation.DSMT4">
                  <p:embed/>
                  <p:pic>
                    <p:nvPicPr>
                      <p:cNvPr id="0" name="OLE substitute image"/>
                      <p:cNvPicPr/>
                      <p:nvPr/>
                    </p:nvPicPr>
                    <p:blipFill>
                      <a:blip r:embed="rId7"/>
                      <a:stretch>
                        <a:fillRect/>
                      </a:stretch>
                    </p:blipFill>
                    <p:spPr>
                      <a:xfrm>
                        <a:off x="118745" y="3800475"/>
                        <a:ext cx="7114540" cy="2388235"/>
                      </a:xfrm>
                      <a:prstGeom prst="rect">
                        <a:avLst/>
                      </a:prstGeom>
                    </p:spPr>
                  </p:pic>
                </p:oleObj>
              </mc:Fallback>
            </mc:AlternateContent>
          </a:graphicData>
        </a:graphic>
      </p:graphicFrame>
      <p:pic>
        <p:nvPicPr>
          <p:cNvPr id="6" name="图片 5"/>
          <p:cNvPicPr>
            <a:picLocks noChangeAspect="1"/>
          </p:cNvPicPr>
          <p:nvPr/>
        </p:nvPicPr>
        <p:blipFill>
          <a:blip r:embed="rId8"/>
          <a:stretch>
            <a:fillRect/>
          </a:stretch>
        </p:blipFill>
        <p:spPr>
          <a:xfrm>
            <a:off x="7233285" y="4787900"/>
            <a:ext cx="4504055" cy="977265"/>
          </a:xfrm>
          <a:prstGeom prst="rect">
            <a:avLst/>
          </a:prstGeom>
        </p:spPr>
      </p:pic>
      <p:sp>
        <p:nvSpPr>
          <p:cNvPr id="7" name="文本框 6"/>
          <p:cNvSpPr txBox="1"/>
          <p:nvPr/>
        </p:nvSpPr>
        <p:spPr>
          <a:xfrm>
            <a:off x="372745" y="3101975"/>
            <a:ext cx="3320415" cy="460375"/>
          </a:xfrm>
          <a:prstGeom prst="rect">
            <a:avLst/>
          </a:prstGeom>
          <a:noFill/>
        </p:spPr>
        <p:txBody>
          <a:bodyPr wrap="square" rtlCol="0">
            <a:spAutoFit/>
          </a:bodyPr>
          <a:lstStyle/>
          <a:p>
            <a:r>
              <a:rPr lang="zh-CN" altLang="en-US" sz="2400" b="1">
                <a:solidFill>
                  <a:srgbClr val="C00000"/>
                </a:solidFill>
              </a:rPr>
              <a:t>设而不解</a:t>
            </a:r>
            <a:r>
              <a:rPr lang="zh-CN" altLang="en-US" sz="2400" b="1"/>
              <a:t>的解题思路</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5978525" y="1657985"/>
            <a:ext cx="2414905" cy="2091055"/>
          </a:xfrm>
          <a:prstGeom prst="rect">
            <a:avLst/>
          </a:prstGeom>
        </p:spPr>
      </p:pic>
      <p:grpSp>
        <p:nvGrpSpPr>
          <p:cNvPr id="39" name="组合 38"/>
          <p:cNvGrpSpPr/>
          <p:nvPr/>
        </p:nvGrpSpPr>
        <p:grpSpPr>
          <a:xfrm>
            <a:off x="140335" y="82232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7</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2486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06375" y="1478915"/>
            <a:ext cx="5867400" cy="1328420"/>
          </a:xfrm>
          <a:prstGeom prst="rect">
            <a:avLst/>
          </a:prstGeom>
        </p:spPr>
      </p:pic>
      <p:pic>
        <p:nvPicPr>
          <p:cNvPr id="7" name="图片 6"/>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372745" y="3749040"/>
            <a:ext cx="8130540" cy="2524125"/>
          </a:xfrm>
          <a:prstGeom prst="rect">
            <a:avLst/>
          </a:prstGeom>
        </p:spPr>
      </p:pic>
      <p:sp>
        <p:nvSpPr>
          <p:cNvPr id="4" name="文本框 3"/>
          <p:cNvSpPr txBox="1"/>
          <p:nvPr/>
        </p:nvSpPr>
        <p:spPr>
          <a:xfrm>
            <a:off x="372745" y="3101975"/>
            <a:ext cx="4941570" cy="460375"/>
          </a:xfrm>
          <a:prstGeom prst="rect">
            <a:avLst/>
          </a:prstGeom>
          <a:noFill/>
        </p:spPr>
        <p:txBody>
          <a:bodyPr wrap="square" rtlCol="0">
            <a:spAutoFit/>
          </a:bodyPr>
          <a:lstStyle/>
          <a:p>
            <a:r>
              <a:rPr lang="zh-CN" altLang="en-US" sz="2400" b="1">
                <a:solidFill>
                  <a:srgbClr val="C00000"/>
                </a:solidFill>
              </a:rPr>
              <a:t>设而不解</a:t>
            </a:r>
            <a:r>
              <a:rPr lang="zh-CN" altLang="en-US" sz="2400" b="1"/>
              <a:t>的解题思路</a:t>
            </a:r>
            <a:r>
              <a:rPr lang="en-US" altLang="zh-CN" sz="2400" b="1"/>
              <a:t>--</a:t>
            </a:r>
            <a:r>
              <a:rPr lang="zh-CN" altLang="en-US" sz="2400" b="1"/>
              <a:t>类比思想</a:t>
            </a:r>
          </a:p>
        </p:txBody>
      </p:sp>
      <p:pic>
        <p:nvPicPr>
          <p:cNvPr id="9" name="内容占位符 8" descr="微信图片_20210124215721"/>
          <p:cNvPicPr>
            <a:picLocks noGrp="1" noChangeAspect="1"/>
          </p:cNvPicPr>
          <p:nvPr>
            <p:ph sz="half" idx="2"/>
          </p:nvPr>
        </p:nvPicPr>
        <p:blipFill>
          <a:blip r:embed="rId6"/>
          <a:stretch>
            <a:fillRect/>
          </a:stretch>
        </p:blipFill>
        <p:spPr>
          <a:xfrm rot="16200000">
            <a:off x="8907145" y="1226820"/>
            <a:ext cx="2579370" cy="34410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2232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8</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2486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旧高考全国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 理科第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140335" y="1478915"/>
            <a:ext cx="5837555" cy="981710"/>
          </a:xfrm>
          <a:prstGeom prst="rect">
            <a:avLst/>
          </a:prstGeom>
        </p:spPr>
      </p:pic>
      <p:graphicFrame>
        <p:nvGraphicFramePr>
          <p:cNvPr id="4" name="对象 3"/>
          <p:cNvGraphicFramePr>
            <a:graphicFrameLocks noChangeAspect="1"/>
          </p:cNvGraphicFramePr>
          <p:nvPr/>
        </p:nvGraphicFramePr>
        <p:xfrm>
          <a:off x="278765" y="2580640"/>
          <a:ext cx="2801620" cy="386715"/>
        </p:xfrm>
        <a:graphic>
          <a:graphicData uri="http://schemas.openxmlformats.org/presentationml/2006/ole">
            <mc:AlternateContent xmlns:mc="http://schemas.openxmlformats.org/markup-compatibility/2006">
              <mc:Choice xmlns:v="urn:schemas-microsoft-com:vml" Requires="v">
                <p:oleObj name="Equation" r:id="rId4" imgW="35356800" imgH="4876800" progId="Equation.DSMT4">
                  <p:embed/>
                </p:oleObj>
              </mc:Choice>
              <mc:Fallback>
                <p:oleObj name="Equation" r:id="rId4" imgW="35356800" imgH="4876800" progId="Equation.DSMT4">
                  <p:embed/>
                  <p:pic>
                    <p:nvPicPr>
                      <p:cNvPr id="0" name="OLE substitute image"/>
                      <p:cNvPicPr/>
                      <p:nvPr/>
                    </p:nvPicPr>
                    <p:blipFill>
                      <a:blip r:embed="rId5"/>
                      <a:stretch>
                        <a:fillRect/>
                      </a:stretch>
                    </p:blipFill>
                    <p:spPr>
                      <a:xfrm>
                        <a:off x="278765" y="2580640"/>
                        <a:ext cx="2801620" cy="386715"/>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558165" y="2959100"/>
          <a:ext cx="3089910" cy="1143635"/>
        </p:xfrm>
        <a:graphic>
          <a:graphicData uri="http://schemas.openxmlformats.org/presentationml/2006/ole">
            <mc:AlternateContent xmlns:mc="http://schemas.openxmlformats.org/markup-compatibility/2006">
              <mc:Choice xmlns:v="urn:schemas-microsoft-com:vml" Requires="v">
                <p:oleObj r:id="rId6" imgW="2401570" imgH="1249045" progId="Equation.DSMT4">
                  <p:embed/>
                </p:oleObj>
              </mc:Choice>
              <mc:Fallback>
                <p:oleObj r:id="rId6" imgW="2401570" imgH="1249045" progId="Equation.DSMT4">
                  <p:embed/>
                  <p:pic>
                    <p:nvPicPr>
                      <p:cNvPr id="0" name="OLE substitute image"/>
                      <p:cNvPicPr/>
                      <p:nvPr/>
                    </p:nvPicPr>
                    <p:blipFill>
                      <a:blip r:embed="rId7"/>
                      <a:stretch>
                        <a:fillRect/>
                      </a:stretch>
                    </p:blipFill>
                    <p:spPr>
                      <a:xfrm>
                        <a:off x="558165" y="2959100"/>
                        <a:ext cx="3089910" cy="1143635"/>
                      </a:xfrm>
                      <a:prstGeom prst="rect">
                        <a:avLst/>
                      </a:prstGeom>
                    </p:spPr>
                  </p:pic>
                </p:oleObj>
              </mc:Fallback>
            </mc:AlternateContent>
          </a:graphicData>
        </a:graphic>
      </p:graphicFrame>
      <p:graphicFrame>
        <p:nvGraphicFramePr>
          <p:cNvPr id="9" name="对象 8"/>
          <p:cNvGraphicFramePr>
            <a:graphicFrameLocks noChangeAspect="1"/>
          </p:cNvGraphicFramePr>
          <p:nvPr/>
        </p:nvGraphicFramePr>
        <p:xfrm>
          <a:off x="528955" y="4017010"/>
          <a:ext cx="5664200" cy="833755"/>
        </p:xfrm>
        <a:graphic>
          <a:graphicData uri="http://schemas.openxmlformats.org/presentationml/2006/ole">
            <mc:AlternateContent xmlns:mc="http://schemas.openxmlformats.org/markup-compatibility/2006">
              <mc:Choice xmlns:v="urn:schemas-microsoft-com:vml" Requires="v">
                <p:oleObj r:id="rId8" imgW="4433570" imgH="946150" progId="Equation.DSMT4">
                  <p:embed/>
                </p:oleObj>
              </mc:Choice>
              <mc:Fallback>
                <p:oleObj r:id="rId8" imgW="4433570" imgH="946150" progId="Equation.DSMT4">
                  <p:embed/>
                  <p:pic>
                    <p:nvPicPr>
                      <p:cNvPr id="0" name="OLE substitute image"/>
                      <p:cNvPicPr/>
                      <p:nvPr/>
                    </p:nvPicPr>
                    <p:blipFill>
                      <a:blip r:embed="rId9"/>
                      <a:stretch>
                        <a:fillRect/>
                      </a:stretch>
                    </p:blipFill>
                    <p:spPr>
                      <a:xfrm>
                        <a:off x="528955" y="4017010"/>
                        <a:ext cx="5664200" cy="833755"/>
                      </a:xfrm>
                      <a:prstGeom prst="rect">
                        <a:avLst/>
                      </a:prstGeom>
                    </p:spPr>
                  </p:pic>
                </p:oleObj>
              </mc:Fallback>
            </mc:AlternateContent>
          </a:graphicData>
        </a:graphic>
      </p:graphicFrame>
      <p:graphicFrame>
        <p:nvGraphicFramePr>
          <p:cNvPr id="11" name="对象 10"/>
          <p:cNvGraphicFramePr>
            <a:graphicFrameLocks noChangeAspect="1"/>
          </p:cNvGraphicFramePr>
          <p:nvPr/>
        </p:nvGraphicFramePr>
        <p:xfrm>
          <a:off x="558165" y="4968875"/>
          <a:ext cx="4046855" cy="361950"/>
        </p:xfrm>
        <a:graphic>
          <a:graphicData uri="http://schemas.openxmlformats.org/presentationml/2006/ole">
            <mc:AlternateContent xmlns:mc="http://schemas.openxmlformats.org/markup-compatibility/2006">
              <mc:Choice xmlns:v="urn:schemas-microsoft-com:vml" Requires="v">
                <p:oleObj r:id="rId10" imgW="2814320" imgH="323215" progId="Equation.DSMT4">
                  <p:embed/>
                </p:oleObj>
              </mc:Choice>
              <mc:Fallback>
                <p:oleObj r:id="rId10" imgW="2814320" imgH="323215" progId="Equation.DSMT4">
                  <p:embed/>
                  <p:pic>
                    <p:nvPicPr>
                      <p:cNvPr id="0" name="OLE substitute image"/>
                      <p:cNvPicPr/>
                      <p:nvPr/>
                    </p:nvPicPr>
                    <p:blipFill>
                      <a:blip r:embed="rId11"/>
                      <a:stretch>
                        <a:fillRect/>
                      </a:stretch>
                    </p:blipFill>
                    <p:spPr>
                      <a:xfrm>
                        <a:off x="558165" y="4968875"/>
                        <a:ext cx="4046855" cy="361950"/>
                      </a:xfrm>
                      <a:prstGeom prst="rect">
                        <a:avLst/>
                      </a:prstGeom>
                    </p:spPr>
                  </p:pic>
                </p:oleObj>
              </mc:Fallback>
            </mc:AlternateContent>
          </a:graphicData>
        </a:graphic>
      </p:graphicFrame>
      <p:graphicFrame>
        <p:nvGraphicFramePr>
          <p:cNvPr id="13" name="对象 12"/>
          <p:cNvGraphicFramePr>
            <a:graphicFrameLocks noChangeAspect="1"/>
          </p:cNvGraphicFramePr>
          <p:nvPr/>
        </p:nvGraphicFramePr>
        <p:xfrm>
          <a:off x="459105" y="5449570"/>
          <a:ext cx="5734685" cy="714375"/>
        </p:xfrm>
        <a:graphic>
          <a:graphicData uri="http://schemas.openxmlformats.org/presentationml/2006/ole">
            <mc:AlternateContent xmlns:mc="http://schemas.openxmlformats.org/markup-compatibility/2006">
              <mc:Choice xmlns:v="urn:schemas-microsoft-com:vml" Requires="v">
                <p:oleObj r:id="rId12" imgW="4041775" imgH="618490" progId="Equation.DSMT4">
                  <p:embed/>
                </p:oleObj>
              </mc:Choice>
              <mc:Fallback>
                <p:oleObj r:id="rId12" imgW="4041775" imgH="618490" progId="Equation.DSMT4">
                  <p:embed/>
                  <p:pic>
                    <p:nvPicPr>
                      <p:cNvPr id="0" name="OLE substitute image"/>
                      <p:cNvPicPr/>
                      <p:nvPr/>
                    </p:nvPicPr>
                    <p:blipFill>
                      <a:blip r:embed="rId13"/>
                      <a:stretch>
                        <a:fillRect/>
                      </a:stretch>
                    </p:blipFill>
                    <p:spPr>
                      <a:xfrm>
                        <a:off x="459105" y="5449570"/>
                        <a:ext cx="5734685" cy="714375"/>
                      </a:xfrm>
                      <a:prstGeom prst="rect">
                        <a:avLst/>
                      </a:prstGeom>
                    </p:spPr>
                  </p:pic>
                </p:oleObj>
              </mc:Fallback>
            </mc:AlternateContent>
          </a:graphicData>
        </a:graphic>
      </p:graphicFrame>
      <p:grpSp>
        <p:nvGrpSpPr>
          <p:cNvPr id="48" name="组合 47"/>
          <p:cNvGrpSpPr/>
          <p:nvPr/>
        </p:nvGrpSpPr>
        <p:grpSpPr>
          <a:xfrm>
            <a:off x="4921885" y="2085340"/>
            <a:ext cx="1719580" cy="1967865"/>
            <a:chOff x="2675792" y="3054285"/>
            <a:chExt cx="2889462" cy="2898800"/>
          </a:xfrm>
        </p:grpSpPr>
        <p:pic>
          <p:nvPicPr>
            <p:cNvPr id="16" name="图片 15"/>
            <p:cNvPicPr>
              <a:picLocks noChangeAspect="1"/>
            </p:cNvPicPr>
            <p:nvPr/>
          </p:nvPicPr>
          <p:blipFill>
            <a:blip r:embed="rId14"/>
            <a:srcRect l="18935"/>
            <a:stretch>
              <a:fillRect/>
            </a:stretch>
          </p:blipFill>
          <p:spPr>
            <a:xfrm>
              <a:off x="3242821" y="3054285"/>
              <a:ext cx="2271860" cy="2335103"/>
            </a:xfrm>
            <a:prstGeom prst="rect">
              <a:avLst/>
            </a:prstGeom>
          </p:spPr>
        </p:pic>
        <p:grpSp>
          <p:nvGrpSpPr>
            <p:cNvPr id="17" name="组合 16"/>
            <p:cNvGrpSpPr/>
            <p:nvPr/>
          </p:nvGrpSpPr>
          <p:grpSpPr>
            <a:xfrm>
              <a:off x="2997697" y="3385528"/>
              <a:ext cx="2567557" cy="2567557"/>
              <a:chOff x="6196878" y="2438399"/>
              <a:chExt cx="2567557" cy="2567557"/>
            </a:xfrm>
          </p:grpSpPr>
          <p:cxnSp>
            <p:nvCxnSpPr>
              <p:cNvPr id="18" name="直接箭头连接符 17"/>
              <p:cNvCxnSpPr/>
              <p:nvPr/>
            </p:nvCxnSpPr>
            <p:spPr>
              <a:xfrm>
                <a:off x="6196878" y="4484802"/>
                <a:ext cx="2567557"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6200000">
                <a:off x="5063929" y="3722178"/>
                <a:ext cx="2567557"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flipH="1">
              <a:off x="3754877" y="5272391"/>
              <a:ext cx="0" cy="116997"/>
            </a:xfrm>
            <a:prstGeom prst="line">
              <a:avLst/>
            </a:prstGeom>
            <a:ln w="1905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flipH="1">
              <a:off x="5233481" y="3142034"/>
              <a:ext cx="0" cy="228989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242821" y="3142034"/>
              <a:ext cx="1990660"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15692" y="3122096"/>
              <a:ext cx="0" cy="224735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7" name="对象 26"/>
            <p:cNvGraphicFramePr>
              <a:graphicFrameLocks noChangeAspect="1"/>
            </p:cNvGraphicFramePr>
            <p:nvPr/>
          </p:nvGraphicFramePr>
          <p:xfrm>
            <a:off x="2675792" y="5582399"/>
            <a:ext cx="288925" cy="317500"/>
          </p:xfrm>
          <a:graphic>
            <a:graphicData uri="http://schemas.openxmlformats.org/presentationml/2006/ole">
              <mc:AlternateContent xmlns:mc="http://schemas.openxmlformats.org/markup-compatibility/2006">
                <mc:Choice xmlns:v="urn:schemas-microsoft-com:vml" Requires="v">
                  <p:oleObj name="Equation" r:id="rId15" imgW="3048000" imgH="3352800" progId="Equation.DSMT4">
                    <p:embed/>
                  </p:oleObj>
                </mc:Choice>
                <mc:Fallback>
                  <p:oleObj name="Equation" r:id="rId15" imgW="3048000" imgH="3352800" progId="Equation.DSMT4">
                    <p:embed/>
                    <p:pic>
                      <p:nvPicPr>
                        <p:cNvPr id="0" name="OLE substitute image"/>
                        <p:cNvPicPr/>
                        <p:nvPr/>
                      </p:nvPicPr>
                      <p:blipFill>
                        <a:blip r:embed="rId16"/>
                        <a:stretch>
                          <a:fillRect/>
                        </a:stretch>
                      </p:blipFill>
                      <p:spPr>
                        <a:xfrm>
                          <a:off x="2675792" y="5582399"/>
                          <a:ext cx="288925" cy="317500"/>
                        </a:xfrm>
                        <a:prstGeom prst="rect">
                          <a:avLst/>
                        </a:prstGeom>
                      </p:spPr>
                    </p:pic>
                  </p:oleObj>
                </mc:Fallback>
              </mc:AlternateContent>
            </a:graphicData>
          </a:graphic>
        </p:graphicFrame>
        <p:graphicFrame>
          <p:nvGraphicFramePr>
            <p:cNvPr id="29" name="对象 28"/>
            <p:cNvGraphicFramePr>
              <a:graphicFrameLocks noChangeAspect="1"/>
            </p:cNvGraphicFramePr>
            <p:nvPr/>
          </p:nvGraphicFramePr>
          <p:xfrm>
            <a:off x="5146675" y="5381053"/>
            <a:ext cx="260350" cy="404812"/>
          </p:xfrm>
          <a:graphic>
            <a:graphicData uri="http://schemas.openxmlformats.org/presentationml/2006/ole">
              <mc:AlternateContent xmlns:mc="http://schemas.openxmlformats.org/markup-compatibility/2006">
                <mc:Choice xmlns:v="urn:schemas-microsoft-com:vml" Requires="v">
                  <p:oleObj name="Equation" r:id="rId17" imgW="2743200" imgH="4267200" progId="Equation.DSMT4">
                    <p:embed/>
                  </p:oleObj>
                </mc:Choice>
                <mc:Fallback>
                  <p:oleObj name="Equation" r:id="rId17" imgW="2743200" imgH="4267200" progId="Equation.DSMT4">
                    <p:embed/>
                    <p:pic>
                      <p:nvPicPr>
                        <p:cNvPr id="0" name="OLE substitute image"/>
                        <p:cNvPicPr/>
                        <p:nvPr/>
                      </p:nvPicPr>
                      <p:blipFill>
                        <a:blip r:embed="rId18"/>
                        <a:stretch>
                          <a:fillRect/>
                        </a:stretch>
                      </p:blipFill>
                      <p:spPr>
                        <a:xfrm>
                          <a:off x="5146675" y="5381053"/>
                          <a:ext cx="260350" cy="404812"/>
                        </a:xfrm>
                        <a:prstGeom prst="rect">
                          <a:avLst/>
                        </a:prstGeom>
                      </p:spPr>
                    </p:pic>
                  </p:oleObj>
                </mc:Fallback>
              </mc:AlternateContent>
            </a:graphicData>
          </a:graphic>
        </p:graphicFrame>
        <p:cxnSp>
          <p:nvCxnSpPr>
            <p:cNvPr id="31" name="直接连接符 30"/>
            <p:cNvCxnSpPr/>
            <p:nvPr/>
          </p:nvCxnSpPr>
          <p:spPr>
            <a:xfrm flipH="1">
              <a:off x="4811947" y="4306438"/>
              <a:ext cx="0" cy="1092196"/>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330702" y="4354011"/>
              <a:ext cx="0" cy="1092196"/>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3290003" y="4341040"/>
              <a:ext cx="1521944"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4" name="对象 33"/>
            <p:cNvGraphicFramePr>
              <a:graphicFrameLocks noChangeAspect="1"/>
            </p:cNvGraphicFramePr>
            <p:nvPr/>
          </p:nvGraphicFramePr>
          <p:xfrm>
            <a:off x="4669885" y="5358452"/>
            <a:ext cx="288925" cy="376237"/>
          </p:xfrm>
          <a:graphic>
            <a:graphicData uri="http://schemas.openxmlformats.org/presentationml/2006/ole">
              <mc:AlternateContent xmlns:mc="http://schemas.openxmlformats.org/markup-compatibility/2006">
                <mc:Choice xmlns:v="urn:schemas-microsoft-com:vml" Requires="v">
                  <p:oleObj name="Equation" r:id="rId19" imgW="3048000" imgH="3962400" progId="Equation.DSMT4">
                    <p:embed/>
                  </p:oleObj>
                </mc:Choice>
                <mc:Fallback>
                  <p:oleObj name="Equation" r:id="rId19" imgW="3048000" imgH="3962400" progId="Equation.DSMT4">
                    <p:embed/>
                    <p:pic>
                      <p:nvPicPr>
                        <p:cNvPr id="0" name="OLE substitute image"/>
                        <p:cNvPicPr/>
                        <p:nvPr/>
                      </p:nvPicPr>
                      <p:blipFill>
                        <a:blip r:embed="rId20"/>
                        <a:stretch>
                          <a:fillRect/>
                        </a:stretch>
                      </p:blipFill>
                      <p:spPr>
                        <a:xfrm>
                          <a:off x="4669885" y="5358452"/>
                          <a:ext cx="288925" cy="376237"/>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3188309" y="5381219"/>
            <a:ext cx="288925" cy="404813"/>
          </p:xfrm>
          <a:graphic>
            <a:graphicData uri="http://schemas.openxmlformats.org/presentationml/2006/ole">
              <mc:AlternateContent xmlns:mc="http://schemas.openxmlformats.org/markup-compatibility/2006">
                <mc:Choice xmlns:v="urn:schemas-microsoft-com:vml" Requires="v">
                  <p:oleObj name="Equation" r:id="rId21" imgW="3048000" imgH="4267200" progId="Equation.DSMT4">
                    <p:embed/>
                  </p:oleObj>
                </mc:Choice>
                <mc:Fallback>
                  <p:oleObj name="Equation" r:id="rId21" imgW="3048000" imgH="4267200" progId="Equation.DSMT4">
                    <p:embed/>
                    <p:pic>
                      <p:nvPicPr>
                        <p:cNvPr id="0" name="OLE substitute image"/>
                        <p:cNvPicPr/>
                        <p:nvPr/>
                      </p:nvPicPr>
                      <p:blipFill>
                        <a:blip r:embed="rId22"/>
                        <a:stretch>
                          <a:fillRect/>
                        </a:stretch>
                      </p:blipFill>
                      <p:spPr>
                        <a:xfrm>
                          <a:off x="3188309" y="5381219"/>
                          <a:ext cx="288925" cy="404813"/>
                        </a:xfrm>
                        <a:prstGeom prst="rect">
                          <a:avLst/>
                        </a:prstGeom>
                      </p:spPr>
                    </p:pic>
                  </p:oleObj>
                </mc:Fallback>
              </mc:AlternateContent>
            </a:graphicData>
          </a:graphic>
        </p:graphicFrame>
        <p:cxnSp>
          <p:nvCxnSpPr>
            <p:cNvPr id="38" name="直接连接符 37"/>
            <p:cNvCxnSpPr/>
            <p:nvPr/>
          </p:nvCxnSpPr>
          <p:spPr>
            <a:xfrm flipH="1">
              <a:off x="4378751" y="4900109"/>
              <a:ext cx="0" cy="53743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3448050" y="4948009"/>
              <a:ext cx="901517"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3428820" y="4948009"/>
              <a:ext cx="0" cy="476499"/>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47" name="对象 46"/>
            <p:cNvGraphicFramePr>
              <a:graphicFrameLocks noChangeAspect="1"/>
            </p:cNvGraphicFramePr>
            <p:nvPr/>
          </p:nvGraphicFramePr>
          <p:xfrm>
            <a:off x="3366378" y="5461536"/>
            <a:ext cx="260350" cy="317500"/>
          </p:xfrm>
          <a:graphic>
            <a:graphicData uri="http://schemas.openxmlformats.org/presentationml/2006/ole">
              <mc:AlternateContent xmlns:mc="http://schemas.openxmlformats.org/markup-compatibility/2006">
                <mc:Choice xmlns:v="urn:schemas-microsoft-com:vml" Requires="v">
                  <p:oleObj name="Equation" r:id="rId23" imgW="2743200" imgH="3352800" progId="Equation.DSMT4">
                    <p:embed/>
                  </p:oleObj>
                </mc:Choice>
                <mc:Fallback>
                  <p:oleObj name="Equation" r:id="rId23" imgW="2743200" imgH="3352800" progId="Equation.DSMT4">
                    <p:embed/>
                    <p:pic>
                      <p:nvPicPr>
                        <p:cNvPr id="0" name="OLE substitute image"/>
                        <p:cNvPicPr/>
                        <p:nvPr/>
                      </p:nvPicPr>
                      <p:blipFill>
                        <a:blip r:embed="rId24"/>
                        <a:stretch>
                          <a:fillRect/>
                        </a:stretch>
                      </p:blipFill>
                      <p:spPr>
                        <a:xfrm>
                          <a:off x="3366378" y="5461536"/>
                          <a:ext cx="260350" cy="317500"/>
                        </a:xfrm>
                        <a:prstGeom prst="rect">
                          <a:avLst/>
                        </a:prstGeom>
                      </p:spPr>
                    </p:pic>
                  </p:oleObj>
                </mc:Fallback>
              </mc:AlternateContent>
            </a:graphicData>
          </a:graphic>
        </p:graphicFrame>
        <p:cxnSp>
          <p:nvCxnSpPr>
            <p:cNvPr id="50" name="直接箭头连接符 49"/>
            <p:cNvCxnSpPr/>
            <p:nvPr/>
          </p:nvCxnSpPr>
          <p:spPr>
            <a:xfrm flipH="1">
              <a:off x="2839710" y="5398634"/>
              <a:ext cx="375982" cy="293875"/>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51" name="图片 50"/>
          <p:cNvPicPr>
            <a:picLocks noChangeAspect="1"/>
          </p:cNvPicPr>
          <p:nvPr/>
        </p:nvPicPr>
        <p:blipFill>
          <a:blip r:embed="rId25"/>
          <a:stretch>
            <a:fillRect/>
          </a:stretch>
        </p:blipFill>
        <p:spPr>
          <a:xfrm>
            <a:off x="6819900" y="1570355"/>
            <a:ext cx="5299710" cy="1148715"/>
          </a:xfrm>
          <a:prstGeom prst="rect">
            <a:avLst/>
          </a:prstGeom>
        </p:spPr>
      </p:pic>
      <p:sp>
        <p:nvSpPr>
          <p:cNvPr id="52" name="文本框 51"/>
          <p:cNvSpPr txBox="1"/>
          <p:nvPr/>
        </p:nvSpPr>
        <p:spPr>
          <a:xfrm>
            <a:off x="6392545" y="4102735"/>
            <a:ext cx="2640965" cy="398780"/>
          </a:xfrm>
          <a:prstGeom prst="rect">
            <a:avLst/>
          </a:prstGeom>
          <a:noFill/>
        </p:spPr>
        <p:txBody>
          <a:bodyPr wrap="square" rtlCol="0">
            <a:spAutoFit/>
          </a:bodyPr>
          <a:lstStyle/>
          <a:p>
            <a:r>
              <a:rPr lang="zh-CN" altLang="en-US" sz="2000" b="1"/>
              <a:t>解法二：</a:t>
            </a:r>
            <a:r>
              <a:rPr lang="zh-CN" altLang="en-US" sz="2000" b="1">
                <a:solidFill>
                  <a:srgbClr val="C00000"/>
                </a:solidFill>
              </a:rPr>
              <a:t>构造法</a:t>
            </a:r>
            <a:r>
              <a:rPr lang="en-US" altLang="zh-CN" sz="2000" b="1">
                <a:solidFill>
                  <a:srgbClr val="C00000"/>
                </a:solidFill>
              </a:rPr>
              <a:t>2</a:t>
            </a:r>
          </a:p>
        </p:txBody>
      </p:sp>
      <p:graphicFrame>
        <p:nvGraphicFramePr>
          <p:cNvPr id="53" name="对象 52"/>
          <p:cNvGraphicFramePr>
            <a:graphicFrameLocks noChangeAspect="1"/>
          </p:cNvGraphicFramePr>
          <p:nvPr/>
        </p:nvGraphicFramePr>
        <p:xfrm>
          <a:off x="5563870" y="4688205"/>
          <a:ext cx="6487160" cy="761365"/>
        </p:xfrm>
        <a:graphic>
          <a:graphicData uri="http://schemas.openxmlformats.org/presentationml/2006/ole">
            <mc:AlternateContent xmlns:mc="http://schemas.openxmlformats.org/markup-compatibility/2006">
              <mc:Choice xmlns:v="urn:schemas-microsoft-com:vml" Requires="v">
                <p:oleObj name="Equation" r:id="rId26" imgW="96012000" imgH="11277600" progId="Equation.DSMT4">
                  <p:embed/>
                </p:oleObj>
              </mc:Choice>
              <mc:Fallback>
                <p:oleObj name="Equation" r:id="rId26" imgW="96012000" imgH="11277600" progId="Equation.DSMT4">
                  <p:embed/>
                  <p:pic>
                    <p:nvPicPr>
                      <p:cNvPr id="0" name="OLE substitute image"/>
                      <p:cNvPicPr/>
                      <p:nvPr/>
                    </p:nvPicPr>
                    <p:blipFill>
                      <a:blip r:embed="rId27"/>
                      <a:stretch>
                        <a:fillRect/>
                      </a:stretch>
                    </p:blipFill>
                    <p:spPr>
                      <a:xfrm>
                        <a:off x="5563870" y="4688205"/>
                        <a:ext cx="6487160" cy="761365"/>
                      </a:xfrm>
                      <a:prstGeom prst="rect">
                        <a:avLst/>
                      </a:prstGeom>
                    </p:spPr>
                  </p:pic>
                </p:oleObj>
              </mc:Fallback>
            </mc:AlternateContent>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2000"/>
                                        <p:tgtEl>
                                          <p:spTgt spid="4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linds(horizontal)">
                                      <p:cBhvr>
                                        <p:cTn id="37" dur="500"/>
                                        <p:tgtEl>
                                          <p:spTgt spid="5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blinds(horizontal)">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22325"/>
            <a:ext cx="5198745" cy="580961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63060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9</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339080" y="828675"/>
            <a:ext cx="6635750" cy="5802630"/>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67310" y="1504315"/>
            <a:ext cx="5113655" cy="2717165"/>
          </a:xfrm>
          <a:prstGeom prst="rect">
            <a:avLst/>
          </a:prstGeom>
        </p:spPr>
      </p:pic>
      <p:pic>
        <p:nvPicPr>
          <p:cNvPr id="4" name="图片 3"/>
          <p:cNvPicPr>
            <a:picLocks noChangeAspect="1"/>
          </p:cNvPicPr>
          <p:nvPr/>
        </p:nvPicPr>
        <p:blipFill>
          <a:blip r:embed="rId4"/>
          <a:stretch>
            <a:fillRect/>
          </a:stretch>
        </p:blipFill>
        <p:spPr>
          <a:xfrm>
            <a:off x="5339080" y="1713865"/>
            <a:ext cx="6297930" cy="1259840"/>
          </a:xfrm>
          <a:prstGeom prst="rect">
            <a:avLst/>
          </a:prstGeom>
        </p:spPr>
      </p:pic>
      <p:sp>
        <p:nvSpPr>
          <p:cNvPr id="8" name="文本框 7"/>
          <p:cNvSpPr txBox="1"/>
          <p:nvPr/>
        </p:nvSpPr>
        <p:spPr>
          <a:xfrm>
            <a:off x="6324600" y="869950"/>
            <a:ext cx="5554980" cy="460375"/>
          </a:xfrm>
          <a:prstGeom prst="rect">
            <a:avLst/>
          </a:prstGeom>
          <a:noFill/>
        </p:spPr>
        <p:txBody>
          <a:bodyPr wrap="square" rtlCol="0">
            <a:spAutoFit/>
          </a:bodyPr>
          <a:lstStyle/>
          <a:p>
            <a:r>
              <a:rPr lang="en-US" altLang="zh-CN" sz="2400" b="1">
                <a:solidFill>
                  <a:schemeClr val="bg1"/>
                </a:solidFill>
              </a:rPr>
              <a:t>2020</a:t>
            </a:r>
            <a:r>
              <a:rPr lang="zh-CN" altLang="en-US" sz="2400" b="1">
                <a:solidFill>
                  <a:schemeClr val="bg1"/>
                </a:solidFill>
              </a:rPr>
              <a:t>新高考全国</a:t>
            </a:r>
            <a:r>
              <a:rPr lang="zh-CN" altLang="en-US" sz="2400" b="1">
                <a:solidFill>
                  <a:schemeClr val="bg1"/>
                </a:solidFill>
                <a:latin typeface="仿宋" panose="02010609060101010101" charset="-122"/>
                <a:ea typeface="仿宋" panose="02010609060101010101" charset="-122"/>
              </a:rPr>
              <a:t>Ⅰ</a:t>
            </a:r>
            <a:r>
              <a:rPr lang="zh-CN" altLang="en-US" sz="2400" b="1">
                <a:solidFill>
                  <a:schemeClr val="bg1"/>
                </a:solidFill>
              </a:rPr>
              <a:t>卷   第</a:t>
            </a:r>
            <a:r>
              <a:rPr lang="en-US" altLang="zh-CN" sz="2400" b="1">
                <a:solidFill>
                  <a:schemeClr val="bg1"/>
                </a:solidFill>
              </a:rPr>
              <a:t>8</a:t>
            </a:r>
            <a:r>
              <a:rPr lang="zh-CN" altLang="en-US" sz="2400" b="1">
                <a:solidFill>
                  <a:schemeClr val="bg1"/>
                </a:solidFill>
              </a:rPr>
              <a:t>，</a:t>
            </a:r>
            <a:r>
              <a:rPr lang="en-US" altLang="zh-CN" sz="2400" b="1">
                <a:solidFill>
                  <a:schemeClr val="bg1"/>
                </a:solidFill>
              </a:rPr>
              <a:t>12</a:t>
            </a:r>
            <a:r>
              <a:rPr lang="zh-CN" altLang="en-US" sz="2400" b="1">
                <a:solidFill>
                  <a:schemeClr val="bg1"/>
                </a:solidFill>
              </a:rPr>
              <a:t>题</a:t>
            </a:r>
          </a:p>
        </p:txBody>
      </p:sp>
      <p:pic>
        <p:nvPicPr>
          <p:cNvPr id="9" name="图片 8"/>
          <p:cNvPicPr>
            <a:picLocks noChangeAspect="1"/>
          </p:cNvPicPr>
          <p:nvPr/>
        </p:nvPicPr>
        <p:blipFill>
          <a:blip r:embed="rId5"/>
          <a:stretch>
            <a:fillRect/>
          </a:stretch>
        </p:blipFill>
        <p:spPr>
          <a:xfrm>
            <a:off x="5299710" y="3317875"/>
            <a:ext cx="6819265" cy="2515235"/>
          </a:xfrm>
          <a:prstGeom prst="rect">
            <a:avLst/>
          </a:prstGeom>
        </p:spPr>
      </p:pic>
      <p:pic>
        <p:nvPicPr>
          <p:cNvPr id="11" name="图片 10"/>
          <p:cNvPicPr>
            <a:picLocks noChangeAspect="1"/>
          </p:cNvPicPr>
          <p:nvPr/>
        </p:nvPicPr>
        <p:blipFill>
          <a:blip r:embed="rId6"/>
          <a:stretch>
            <a:fillRect/>
          </a:stretch>
        </p:blipFill>
        <p:spPr>
          <a:xfrm>
            <a:off x="247015" y="4304665"/>
            <a:ext cx="5092065" cy="21228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339080" y="822325"/>
            <a:ext cx="6660515" cy="5808980"/>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39" name="组合 38"/>
          <p:cNvGrpSpPr/>
          <p:nvPr/>
        </p:nvGrpSpPr>
        <p:grpSpPr>
          <a:xfrm>
            <a:off x="140335" y="822325"/>
            <a:ext cx="5869940" cy="580961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476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9</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11" name="图片 10"/>
          <p:cNvPicPr>
            <a:picLocks noChangeAspect="1"/>
          </p:cNvPicPr>
          <p:nvPr/>
        </p:nvPicPr>
        <p:blipFill>
          <a:blip r:embed="rId3"/>
          <a:stretch>
            <a:fillRect/>
          </a:stretch>
        </p:blipFill>
        <p:spPr>
          <a:xfrm>
            <a:off x="111125" y="1477010"/>
            <a:ext cx="5092065" cy="2122805"/>
          </a:xfrm>
          <a:prstGeom prst="rect">
            <a:avLst/>
          </a:prstGeom>
        </p:spPr>
      </p:pic>
      <p:pic>
        <p:nvPicPr>
          <p:cNvPr id="2" name="图片 1"/>
          <p:cNvPicPr>
            <a:picLocks noChangeAspect="1"/>
          </p:cNvPicPr>
          <p:nvPr/>
        </p:nvPicPr>
        <p:blipFill>
          <a:blip r:embed="rId4"/>
          <a:stretch>
            <a:fillRect/>
          </a:stretch>
        </p:blipFill>
        <p:spPr>
          <a:xfrm>
            <a:off x="33655" y="3599815"/>
            <a:ext cx="5930900" cy="1430655"/>
          </a:xfrm>
          <a:prstGeom prst="rect">
            <a:avLst/>
          </a:prstGeom>
        </p:spPr>
      </p:pic>
      <p:pic>
        <p:nvPicPr>
          <p:cNvPr id="5" name="图片 4"/>
          <p:cNvPicPr>
            <a:picLocks noChangeAspect="1"/>
          </p:cNvPicPr>
          <p:nvPr/>
        </p:nvPicPr>
        <p:blipFill>
          <a:blip r:embed="rId5"/>
          <a:stretch>
            <a:fillRect/>
          </a:stretch>
        </p:blipFill>
        <p:spPr>
          <a:xfrm>
            <a:off x="5826760" y="1477010"/>
            <a:ext cx="6172200" cy="39719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339080" y="822325"/>
            <a:ext cx="6682740" cy="5808980"/>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39" name="组合 38"/>
          <p:cNvGrpSpPr/>
          <p:nvPr/>
        </p:nvGrpSpPr>
        <p:grpSpPr>
          <a:xfrm>
            <a:off x="140335" y="822325"/>
            <a:ext cx="6544945" cy="5809615"/>
            <a:chOff x="816677" y="1534780"/>
            <a:chExt cx="5147507"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5147507" cy="3476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9</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11" name="图片 10"/>
          <p:cNvPicPr>
            <a:picLocks noChangeAspect="1"/>
          </p:cNvPicPr>
          <p:nvPr/>
        </p:nvPicPr>
        <p:blipFill>
          <a:blip r:embed="rId3"/>
          <a:stretch>
            <a:fillRect/>
          </a:stretch>
        </p:blipFill>
        <p:spPr>
          <a:xfrm>
            <a:off x="0" y="1477010"/>
            <a:ext cx="5092065" cy="2122805"/>
          </a:xfrm>
          <a:prstGeom prst="rect">
            <a:avLst/>
          </a:prstGeom>
        </p:spPr>
      </p:pic>
      <p:pic>
        <p:nvPicPr>
          <p:cNvPr id="3" name="图片 2"/>
          <p:cNvPicPr>
            <a:picLocks noChangeAspect="1"/>
          </p:cNvPicPr>
          <p:nvPr/>
        </p:nvPicPr>
        <p:blipFill>
          <a:blip r:embed="rId4"/>
          <a:stretch>
            <a:fillRect/>
          </a:stretch>
        </p:blipFill>
        <p:spPr>
          <a:xfrm>
            <a:off x="111125" y="3853180"/>
            <a:ext cx="5584190" cy="1499235"/>
          </a:xfrm>
          <a:prstGeom prst="rect">
            <a:avLst/>
          </a:prstGeom>
        </p:spPr>
      </p:pic>
      <p:pic>
        <p:nvPicPr>
          <p:cNvPr id="4" name="图片 3"/>
          <p:cNvPicPr>
            <a:picLocks noChangeAspect="1"/>
          </p:cNvPicPr>
          <p:nvPr/>
        </p:nvPicPr>
        <p:blipFill>
          <a:blip r:embed="rId5"/>
          <a:stretch>
            <a:fillRect/>
          </a:stretch>
        </p:blipFill>
        <p:spPr>
          <a:xfrm>
            <a:off x="5064760" y="1407160"/>
            <a:ext cx="7125970" cy="40430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a:t>
              </a:r>
              <a:r>
                <a:rPr 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填空题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16</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0" y="1452245"/>
            <a:ext cx="8311515" cy="4225290"/>
          </a:xfrm>
          <a:prstGeom prst="rect">
            <a:avLst/>
          </a:prstGeom>
        </p:spPr>
      </p:pic>
      <p:pic>
        <p:nvPicPr>
          <p:cNvPr id="4" name="图片 3"/>
          <p:cNvPicPr>
            <a:picLocks noChangeAspect="1"/>
          </p:cNvPicPr>
          <p:nvPr/>
        </p:nvPicPr>
        <p:blipFill>
          <a:blip r:embed="rId4"/>
          <a:stretch>
            <a:fillRect/>
          </a:stretch>
        </p:blipFill>
        <p:spPr>
          <a:xfrm>
            <a:off x="8488680" y="1569720"/>
            <a:ext cx="3524250" cy="2744470"/>
          </a:xfrm>
          <a:prstGeom prst="rect">
            <a:avLst/>
          </a:prstGeom>
        </p:spPr>
      </p:pic>
      <p:pic>
        <p:nvPicPr>
          <p:cNvPr id="2" name="图片 1"/>
          <p:cNvPicPr>
            <a:picLocks noChangeAspect="1"/>
          </p:cNvPicPr>
          <p:nvPr/>
        </p:nvPicPr>
        <p:blipFill>
          <a:blip r:embed="rId5"/>
          <a:stretch>
            <a:fillRect/>
          </a:stretch>
        </p:blipFill>
        <p:spPr>
          <a:xfrm>
            <a:off x="2934970" y="4860290"/>
            <a:ext cx="1714500" cy="1581150"/>
          </a:xfrm>
          <a:prstGeom prst="rect">
            <a:avLst/>
          </a:prstGeom>
        </p:spPr>
      </p:pic>
      <p:pic>
        <p:nvPicPr>
          <p:cNvPr id="5" name="图片 4"/>
          <p:cNvPicPr>
            <a:picLocks noChangeAspect="1"/>
          </p:cNvPicPr>
          <p:nvPr/>
        </p:nvPicPr>
        <p:blipFill>
          <a:blip r:embed="rId6"/>
          <a:stretch>
            <a:fillRect/>
          </a:stretch>
        </p:blipFill>
        <p:spPr>
          <a:xfrm>
            <a:off x="5054600" y="4832350"/>
            <a:ext cx="1783715" cy="15271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63545" y="710565"/>
            <a:ext cx="5036185" cy="521970"/>
          </a:xfrm>
          <a:prstGeom prst="rect">
            <a:avLst/>
          </a:prstGeom>
          <a:noFill/>
        </p:spPr>
        <p:txBody>
          <a:bodyPr wrap="square" rtlCol="0">
            <a:spAutoFit/>
          </a:bodyPr>
          <a:lstStyle/>
          <a:p>
            <a:r>
              <a:rPr lang="zh-CN" altLang="en-US" sz="2800" b="1"/>
              <a:t>第四部分：解答题考点分析</a:t>
            </a:r>
          </a:p>
        </p:txBody>
      </p:sp>
      <p:graphicFrame>
        <p:nvGraphicFramePr>
          <p:cNvPr id="4" name="表格 3"/>
          <p:cNvGraphicFramePr>
            <a:graphicFrameLocks noGrp="1"/>
          </p:cNvGraphicFramePr>
          <p:nvPr>
            <p:custDataLst>
              <p:tags r:id="rId1"/>
            </p:custDataLst>
          </p:nvPr>
        </p:nvGraphicFramePr>
        <p:xfrm>
          <a:off x="652780" y="1332230"/>
          <a:ext cx="10685145" cy="4996590"/>
        </p:xfrm>
        <a:graphic>
          <a:graphicData uri="http://schemas.openxmlformats.org/drawingml/2006/table">
            <a:tbl>
              <a:tblPr firstRow="1" bandRow="1">
                <a:tableStyleId>{5C22544A-7EE6-4342-B048-85BDC9FD1C3A}</a:tableStyleId>
              </a:tblPr>
              <a:tblGrid>
                <a:gridCol w="891540">
                  <a:extLst>
                    <a:ext uri="{9D8B030D-6E8A-4147-A177-3AD203B41FA5}">
                      <a16:colId xmlns:a16="http://schemas.microsoft.com/office/drawing/2014/main" val="20000"/>
                    </a:ext>
                  </a:extLst>
                </a:gridCol>
                <a:gridCol w="2943625">
                  <a:extLst>
                    <a:ext uri="{9D8B030D-6E8A-4147-A177-3AD203B41FA5}">
                      <a16:colId xmlns:a16="http://schemas.microsoft.com/office/drawing/2014/main" val="20001"/>
                    </a:ext>
                  </a:extLst>
                </a:gridCol>
                <a:gridCol w="3146089">
                  <a:extLst>
                    <a:ext uri="{9D8B030D-6E8A-4147-A177-3AD203B41FA5}">
                      <a16:colId xmlns:a16="http://schemas.microsoft.com/office/drawing/2014/main" val="20002"/>
                    </a:ext>
                  </a:extLst>
                </a:gridCol>
                <a:gridCol w="3703891">
                  <a:extLst>
                    <a:ext uri="{9D8B030D-6E8A-4147-A177-3AD203B41FA5}">
                      <a16:colId xmlns:a16="http://schemas.microsoft.com/office/drawing/2014/main" val="20003"/>
                    </a:ext>
                  </a:extLst>
                </a:gridCol>
              </a:tblGrid>
              <a:tr h="596900">
                <a:tc>
                  <a:txBody>
                    <a:bodyPr/>
                    <a:lstStyle/>
                    <a:p>
                      <a:pPr>
                        <a:buNone/>
                      </a:pPr>
                      <a:r>
                        <a:rPr lang="zh-CN" altLang="en-US" sz="2200" b="1">
                          <a:latin typeface="宋体" panose="02010600030101010101" pitchFamily="2" charset="-122"/>
                          <a:ea typeface="宋体" panose="02010600030101010101" pitchFamily="2" charset="-122"/>
                        </a:rPr>
                        <a:t>题序</a:t>
                      </a:r>
                    </a:p>
                  </a:txBody>
                  <a:tcPr marL="109630" marR="109630" marT="54815" marB="54815"/>
                </a:tc>
                <a:tc>
                  <a:txBody>
                    <a:bodyPr/>
                    <a:lstStyle/>
                    <a:p>
                      <a:pPr algn="ctr">
                        <a:buNone/>
                      </a:pPr>
                      <a:r>
                        <a:rPr lang="zh-CN" altLang="en-US" sz="2200" b="1">
                          <a:latin typeface="宋体" panose="02010600030101010101" pitchFamily="2" charset="-122"/>
                          <a:ea typeface="宋体" panose="02010600030101010101" pitchFamily="2" charset="-122"/>
                          <a:cs typeface="宋体" panose="02010600030101010101" pitchFamily="2" charset="-122"/>
                        </a:rPr>
                        <a:t>八省市适应性考试</a:t>
                      </a:r>
                    </a:p>
                  </a:txBody>
                  <a:tcPr marL="109630" marR="109630" marT="54815" marB="54815"/>
                </a:tc>
                <a:tc>
                  <a:txBody>
                    <a:bodyPr/>
                    <a:lstStyle/>
                    <a:p>
                      <a:pPr algn="ctr">
                        <a:buNone/>
                      </a:pPr>
                      <a:r>
                        <a:rPr lang="zh-CN" altLang="en-US" sz="1800" b="1">
                          <a:latin typeface="宋体" panose="02010600030101010101" pitchFamily="2" charset="-122"/>
                          <a:ea typeface="宋体" panose="02010600030101010101" pitchFamily="2" charset="-122"/>
                          <a:cs typeface="宋体" panose="02010600030101010101" pitchFamily="2" charset="-122"/>
                        </a:rPr>
                        <a:t>新高考全国Ⅰ卷（山东）</a:t>
                      </a:r>
                    </a:p>
                  </a:txBody>
                  <a:tcPr marL="109630" marR="109630" marT="54815" marB="54815"/>
                </a:tc>
                <a:tc>
                  <a:txBody>
                    <a:bodyPr/>
                    <a:lstStyle/>
                    <a:p>
                      <a:pPr algn="ctr">
                        <a:buNone/>
                      </a:pPr>
                      <a:r>
                        <a:rPr lang="zh-CN" altLang="en-US" sz="1800" b="1">
                          <a:latin typeface="宋体" panose="02010600030101010101" pitchFamily="2" charset="-122"/>
                          <a:ea typeface="宋体" panose="02010600030101010101" pitchFamily="2" charset="-122"/>
                          <a:cs typeface="宋体" panose="02010600030101010101" pitchFamily="2" charset="-122"/>
                          <a:sym typeface="+mn-ea"/>
                        </a:rPr>
                        <a:t>新高考全国Ⅱ卷（海南）</a:t>
                      </a:r>
                    </a:p>
                  </a:txBody>
                  <a:tcPr marL="109630" marR="109630" marT="54815" marB="54815"/>
                </a:tc>
                <a:extLst>
                  <a:ext uri="{0D108BD9-81ED-4DB2-BD59-A6C34878D82A}">
                    <a16:rowId xmlns:a16="http://schemas.microsoft.com/office/drawing/2014/main" val="10000"/>
                  </a:ext>
                </a:extLst>
              </a:tr>
              <a:tr h="444500">
                <a:tc>
                  <a:txBody>
                    <a:bodyPr/>
                    <a:lstStyle/>
                    <a:p>
                      <a:pPr algn="ctr">
                        <a:buNone/>
                      </a:pPr>
                      <a:r>
                        <a:rPr lang="en-US" altLang="zh-CN" sz="2200" b="1">
                          <a:latin typeface="宋体" panose="02010600030101010101" pitchFamily="2" charset="-122"/>
                          <a:ea typeface="宋体" panose="02010600030101010101" pitchFamily="2" charset="-122"/>
                        </a:rPr>
                        <a:t>17</a:t>
                      </a:r>
                    </a:p>
                  </a:txBody>
                  <a:tcPr marL="109630" marR="109630" marT="54815" marB="54815"/>
                </a:tc>
                <a:tc>
                  <a:txBody>
                    <a:bodyPr/>
                    <a:lstStyle/>
                    <a:p>
                      <a:pPr algn="ctr">
                        <a:buNone/>
                      </a:pPr>
                      <a:r>
                        <a:rPr lang="zh-CN" altLang="en-US" sz="1800" b="1">
                          <a:solidFill>
                            <a:srgbClr val="C00000"/>
                          </a:solidFill>
                          <a:latin typeface="宋体" panose="02010600030101010101" pitchFamily="2" charset="-122"/>
                          <a:ea typeface="宋体" panose="02010600030101010101" pitchFamily="2" charset="-122"/>
                        </a:rPr>
                        <a:t>数列</a:t>
                      </a:r>
                      <a:r>
                        <a:rPr lang="en-US" altLang="zh-CN" sz="1800" b="1">
                          <a:solidFill>
                            <a:srgbClr val="C00000"/>
                          </a:solidFill>
                          <a:latin typeface="宋体" panose="02010600030101010101" pitchFamily="2" charset="-122"/>
                          <a:ea typeface="宋体" panose="02010600030101010101" pitchFamily="2" charset="-122"/>
                        </a:rPr>
                        <a:t>---</a:t>
                      </a:r>
                      <a:r>
                        <a:rPr lang="zh-CN" altLang="en-US" sz="1800" b="1">
                          <a:solidFill>
                            <a:srgbClr val="C00000"/>
                          </a:solidFill>
                          <a:latin typeface="宋体" panose="02010600030101010101" pitchFamily="2" charset="-122"/>
                          <a:ea typeface="宋体" panose="02010600030101010101" pitchFamily="2" charset="-122"/>
                        </a:rPr>
                        <a:t>递归数列与新数列考察</a:t>
                      </a:r>
                    </a:p>
                  </a:txBody>
                  <a:tcPr marL="109630" marR="109630" marT="54815" marB="54815"/>
                </a:tc>
                <a:tc>
                  <a:txBody>
                    <a:bodyPr/>
                    <a:lstStyle/>
                    <a:p>
                      <a:pPr algn="ctr">
                        <a:buNone/>
                      </a:pPr>
                      <a:r>
                        <a:rPr lang="zh-CN" altLang="en-US" sz="1800" b="1">
                          <a:solidFill>
                            <a:srgbClr val="FF0000"/>
                          </a:solidFill>
                          <a:latin typeface="宋体" panose="02010600030101010101" pitchFamily="2" charset="-122"/>
                          <a:ea typeface="宋体" panose="02010600030101010101" pitchFamily="2" charset="-122"/>
                        </a:rPr>
                        <a:t>三角函数</a:t>
                      </a:r>
                      <a:r>
                        <a:rPr lang="en-US" altLang="zh-CN" sz="1800" b="1">
                          <a:solidFill>
                            <a:srgbClr val="FF0000"/>
                          </a:solidFill>
                          <a:latin typeface="宋体" panose="02010600030101010101" pitchFamily="2" charset="-122"/>
                          <a:ea typeface="宋体" panose="02010600030101010101" pitchFamily="2" charset="-122"/>
                        </a:rPr>
                        <a:t>-</a:t>
                      </a:r>
                      <a:r>
                        <a:rPr lang="zh-CN" altLang="en-US" sz="1800" b="1">
                          <a:solidFill>
                            <a:srgbClr val="FF0000"/>
                          </a:solidFill>
                          <a:latin typeface="宋体" panose="02010600030101010101" pitchFamily="2" charset="-122"/>
                          <a:ea typeface="宋体" panose="02010600030101010101" pitchFamily="2" charset="-122"/>
                        </a:rPr>
                        <a:t>正余弦定理的应用</a:t>
                      </a:r>
                    </a:p>
                  </a:txBody>
                  <a:tcPr marL="109630" marR="109630" marT="54815" marB="54815"/>
                </a:tc>
                <a:tc>
                  <a:txBody>
                    <a:bodyPr/>
                    <a:lstStyle/>
                    <a:p>
                      <a:pPr algn="ctr">
                        <a:buNone/>
                      </a:pPr>
                      <a:r>
                        <a:rPr lang="zh-CN" altLang="en-US" sz="1800" b="1">
                          <a:solidFill>
                            <a:srgbClr val="FF0000"/>
                          </a:solidFill>
                          <a:latin typeface="宋体" panose="02010600030101010101" pitchFamily="2" charset="-122"/>
                          <a:ea typeface="宋体" panose="02010600030101010101" pitchFamily="2" charset="-122"/>
                        </a:rPr>
                        <a:t>三角函数</a:t>
                      </a:r>
                      <a:r>
                        <a:rPr lang="en-US" altLang="zh-CN" sz="1800" b="1">
                          <a:solidFill>
                            <a:srgbClr val="FF0000"/>
                          </a:solidFill>
                          <a:latin typeface="宋体" panose="02010600030101010101" pitchFamily="2" charset="-122"/>
                          <a:ea typeface="宋体" panose="02010600030101010101" pitchFamily="2" charset="-122"/>
                        </a:rPr>
                        <a:t>-</a:t>
                      </a:r>
                      <a:r>
                        <a:rPr lang="zh-CN" altLang="en-US" sz="1800" b="1">
                          <a:solidFill>
                            <a:srgbClr val="FF0000"/>
                          </a:solidFill>
                          <a:latin typeface="宋体" panose="02010600030101010101" pitchFamily="2" charset="-122"/>
                          <a:ea typeface="宋体" panose="02010600030101010101" pitchFamily="2" charset="-122"/>
                        </a:rPr>
                        <a:t>正余弦定理的应用</a:t>
                      </a:r>
                    </a:p>
                  </a:txBody>
                  <a:tcPr marL="109630" marR="109630" marT="54815" marB="54815"/>
                </a:tc>
                <a:extLst>
                  <a:ext uri="{0D108BD9-81ED-4DB2-BD59-A6C34878D82A}">
                    <a16:rowId xmlns:a16="http://schemas.microsoft.com/office/drawing/2014/main" val="10001"/>
                  </a:ext>
                </a:extLst>
              </a:tr>
              <a:tr h="683260">
                <a:tc>
                  <a:txBody>
                    <a:bodyPr/>
                    <a:lstStyle/>
                    <a:p>
                      <a:pPr algn="ctr">
                        <a:buNone/>
                      </a:pPr>
                      <a:r>
                        <a:rPr lang="en-US" altLang="zh-CN" sz="2200" b="1">
                          <a:latin typeface="宋体" panose="02010600030101010101" pitchFamily="2" charset="-122"/>
                          <a:ea typeface="宋体" panose="02010600030101010101" pitchFamily="2" charset="-122"/>
                        </a:rPr>
                        <a:t>18</a:t>
                      </a:r>
                    </a:p>
                  </a:txBody>
                  <a:tcPr marL="109630" marR="109630" marT="54815" marB="54815"/>
                </a:tc>
                <a:tc>
                  <a:txBody>
                    <a:bodyPr/>
                    <a:lstStyle/>
                    <a:p>
                      <a:pPr algn="ctr">
                        <a:buNone/>
                      </a:pPr>
                      <a:r>
                        <a:rPr lang="zh-CN" altLang="en-US" sz="1800" b="1">
                          <a:solidFill>
                            <a:srgbClr val="FF0000"/>
                          </a:solidFill>
                          <a:latin typeface="宋体" panose="02010600030101010101" pitchFamily="2" charset="-122"/>
                          <a:ea typeface="宋体" panose="02010600030101010101" pitchFamily="2" charset="-122"/>
                        </a:rPr>
                        <a:t>平面几何与解三角形</a:t>
                      </a:r>
                    </a:p>
                  </a:txBody>
                  <a:tcPr marL="109630" marR="109630" marT="54815" marB="54815"/>
                </a:tc>
                <a:tc>
                  <a:txBody>
                    <a:bodyPr/>
                    <a:lstStyle/>
                    <a:p>
                      <a:pPr algn="ctr">
                        <a:buNone/>
                      </a:pPr>
                      <a:r>
                        <a:rPr lang="zh-CN" altLang="en-US" sz="1800" b="1">
                          <a:solidFill>
                            <a:srgbClr val="C00000"/>
                          </a:solidFill>
                          <a:latin typeface="宋体" panose="02010600030101010101" pitchFamily="2" charset="-122"/>
                          <a:ea typeface="宋体" panose="02010600030101010101" pitchFamily="2" charset="-122"/>
                        </a:rPr>
                        <a:t>数列</a:t>
                      </a:r>
                      <a:r>
                        <a:rPr lang="en-US" altLang="zh-CN" sz="1800" b="1">
                          <a:solidFill>
                            <a:srgbClr val="C00000"/>
                          </a:solidFill>
                          <a:latin typeface="宋体" panose="02010600030101010101" pitchFamily="2" charset="-122"/>
                          <a:ea typeface="宋体" panose="02010600030101010101" pitchFamily="2" charset="-122"/>
                        </a:rPr>
                        <a:t>-</a:t>
                      </a:r>
                      <a:r>
                        <a:rPr lang="zh-CN" altLang="en-US" sz="1800" b="1">
                          <a:solidFill>
                            <a:srgbClr val="C00000"/>
                          </a:solidFill>
                          <a:latin typeface="宋体" panose="02010600030101010101" pitchFamily="2" charset="-122"/>
                          <a:ea typeface="宋体" panose="02010600030101010101" pitchFamily="2" charset="-122"/>
                        </a:rPr>
                        <a:t>等比数列及其求和</a:t>
                      </a:r>
                    </a:p>
                  </a:txBody>
                  <a:tcPr marL="109630" marR="109630" marT="54815" marB="54815"/>
                </a:tc>
                <a:tc>
                  <a:txBody>
                    <a:bodyPr/>
                    <a:lstStyle/>
                    <a:p>
                      <a:pPr algn="ctr">
                        <a:buNone/>
                      </a:pPr>
                      <a:r>
                        <a:rPr lang="zh-CN" altLang="en-US" sz="1800" b="1">
                          <a:solidFill>
                            <a:srgbClr val="C00000"/>
                          </a:solidFill>
                          <a:latin typeface="宋体" panose="02010600030101010101" pitchFamily="2" charset="-122"/>
                          <a:ea typeface="宋体" panose="02010600030101010101" pitchFamily="2" charset="-122"/>
                        </a:rPr>
                        <a:t>数列</a:t>
                      </a:r>
                      <a:r>
                        <a:rPr lang="en-US" altLang="zh-CN" sz="1800" b="1">
                          <a:solidFill>
                            <a:srgbClr val="C00000"/>
                          </a:solidFill>
                          <a:latin typeface="宋体" panose="02010600030101010101" pitchFamily="2" charset="-122"/>
                          <a:ea typeface="宋体" panose="02010600030101010101" pitchFamily="2" charset="-122"/>
                        </a:rPr>
                        <a:t>-</a:t>
                      </a:r>
                      <a:r>
                        <a:rPr lang="zh-CN" altLang="en-US" sz="1800" b="1">
                          <a:solidFill>
                            <a:srgbClr val="C00000"/>
                          </a:solidFill>
                          <a:latin typeface="宋体" panose="02010600030101010101" pitchFamily="2" charset="-122"/>
                          <a:ea typeface="宋体" panose="02010600030101010101" pitchFamily="2" charset="-122"/>
                        </a:rPr>
                        <a:t>等比数列及其求和（与山东卷部分相同）</a:t>
                      </a:r>
                    </a:p>
                  </a:txBody>
                  <a:tcPr marL="109630" marR="109630" marT="54815" marB="54815"/>
                </a:tc>
                <a:extLst>
                  <a:ext uri="{0D108BD9-81ED-4DB2-BD59-A6C34878D82A}">
                    <a16:rowId xmlns:a16="http://schemas.microsoft.com/office/drawing/2014/main" val="10002"/>
                  </a:ext>
                </a:extLst>
              </a:tr>
              <a:tr h="718820">
                <a:tc>
                  <a:txBody>
                    <a:bodyPr/>
                    <a:lstStyle/>
                    <a:p>
                      <a:pPr algn="ctr">
                        <a:buNone/>
                      </a:pPr>
                      <a:r>
                        <a:rPr lang="en-US" altLang="zh-CN" sz="2200" b="1">
                          <a:latin typeface="宋体" panose="02010600030101010101" pitchFamily="2" charset="-122"/>
                          <a:ea typeface="宋体" panose="02010600030101010101" pitchFamily="2" charset="-122"/>
                        </a:rPr>
                        <a:t>19</a:t>
                      </a:r>
                    </a:p>
                  </a:txBody>
                  <a:tcPr marL="109630" marR="109630" marT="54815" marB="54815"/>
                </a:tc>
                <a:tc>
                  <a:txBody>
                    <a:bodyPr/>
                    <a:lstStyle/>
                    <a:p>
                      <a:pPr algn="ctr">
                        <a:buNone/>
                      </a:pP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概率</a:t>
                      </a: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统计</a:t>
                      </a:r>
                      <a:r>
                        <a:rPr lang="en-US" altLang="zh-CN" sz="1800" b="1">
                          <a:solidFill>
                            <a:srgbClr val="00B050"/>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相互独立概率与分布列、期望</a:t>
                      </a:r>
                    </a:p>
                  </a:txBody>
                  <a:tcPr marL="109630" marR="109630" marT="54815" marB="54815"/>
                </a:tc>
                <a:tc>
                  <a:txBody>
                    <a:bodyPr/>
                    <a:lstStyle/>
                    <a:p>
                      <a:pPr algn="ctr">
                        <a:buNone/>
                      </a:pP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概率统计</a:t>
                      </a:r>
                      <a:r>
                        <a:rPr lang="en-US" altLang="zh-CN" sz="1800" b="1">
                          <a:solidFill>
                            <a:srgbClr val="00B050"/>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古典概型与独立性检验</a:t>
                      </a:r>
                    </a:p>
                  </a:txBody>
                  <a:tcPr marL="109630" marR="109630" marT="54815" marB="54815"/>
                </a:tc>
                <a:tc>
                  <a:txBody>
                    <a:bodyPr/>
                    <a:lstStyle/>
                    <a:p>
                      <a:pPr algn="ctr">
                        <a:buNone/>
                      </a:pP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概率统计</a:t>
                      </a:r>
                      <a:r>
                        <a:rPr lang="en-US" altLang="zh-CN" sz="1800" b="1">
                          <a:solidFill>
                            <a:srgbClr val="00B050"/>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rgbClr val="00B050"/>
                          </a:solidFill>
                          <a:latin typeface="宋体" panose="02010600030101010101" pitchFamily="2" charset="-122"/>
                          <a:ea typeface="宋体" panose="02010600030101010101" pitchFamily="2" charset="-122"/>
                          <a:cs typeface="宋体" panose="02010600030101010101" pitchFamily="2" charset="-122"/>
                        </a:rPr>
                        <a:t>古典概型与独立性检验</a:t>
                      </a:r>
                    </a:p>
                  </a:txBody>
                  <a:tcPr marL="109630" marR="109630" marT="54815" marB="54815"/>
                </a:tc>
                <a:extLst>
                  <a:ext uri="{0D108BD9-81ED-4DB2-BD59-A6C34878D82A}">
                    <a16:rowId xmlns:a16="http://schemas.microsoft.com/office/drawing/2014/main" val="10003"/>
                  </a:ext>
                </a:extLst>
              </a:tr>
              <a:tr h="779780">
                <a:tc>
                  <a:txBody>
                    <a:bodyPr/>
                    <a:lstStyle/>
                    <a:p>
                      <a:pPr algn="ctr">
                        <a:buNone/>
                      </a:pPr>
                      <a:r>
                        <a:rPr lang="en-US" altLang="zh-CN" sz="2200" b="1">
                          <a:latin typeface="宋体" panose="02010600030101010101" pitchFamily="2" charset="-122"/>
                          <a:ea typeface="宋体" panose="02010600030101010101" pitchFamily="2" charset="-122"/>
                        </a:rPr>
                        <a:t>20</a:t>
                      </a:r>
                    </a:p>
                  </a:txBody>
                  <a:tcPr marL="109630" marR="109630" marT="54815" marB="54815"/>
                </a:tc>
                <a:tc>
                  <a:txBody>
                    <a:bodyPr/>
                    <a:lstStyle/>
                    <a:p>
                      <a:pPr algn="ctr">
                        <a:buNone/>
                      </a:pPr>
                      <a:r>
                        <a:rPr lang="zh-CN" sz="2000" b="1">
                          <a:solidFill>
                            <a:srgbClr val="0070C0"/>
                          </a:solidFill>
                          <a:latin typeface="仿宋" panose="02010609060101010101" charset="-122"/>
                          <a:ea typeface="仿宋" panose="02010609060101010101" charset="-122"/>
                          <a:cs typeface="仿宋" panose="02010609060101010101" charset="-122"/>
                          <a:sym typeface="+mn-ea"/>
                        </a:rPr>
                        <a:t>立体几何</a:t>
                      </a:r>
                      <a:r>
                        <a:rPr lang="en-US" altLang="zh-CN" sz="2000" b="1">
                          <a:solidFill>
                            <a:srgbClr val="0070C0"/>
                          </a:solidFill>
                          <a:latin typeface="仿宋" panose="02010609060101010101" charset="-122"/>
                          <a:ea typeface="仿宋" panose="02010609060101010101" charset="-122"/>
                          <a:cs typeface="仿宋" panose="02010609060101010101" charset="-122"/>
                          <a:sym typeface="+mn-ea"/>
                        </a:rPr>
                        <a:t>--</a:t>
                      </a:r>
                      <a:r>
                        <a:rPr lang="zh-CN" sz="2000" b="1">
                          <a:solidFill>
                            <a:srgbClr val="0070C0"/>
                          </a:solidFill>
                          <a:latin typeface="仿宋" panose="02010609060101010101" charset="-122"/>
                          <a:ea typeface="仿宋" panose="02010609060101010101" charset="-122"/>
                          <a:cs typeface="仿宋" panose="02010609060101010101" charset="-122"/>
                          <a:sym typeface="+mn-ea"/>
                        </a:rPr>
                        <a:t>考察新定义题，</a:t>
                      </a:r>
                      <a:r>
                        <a:rPr lang="zh-CN" altLang="en-US" sz="2000" b="1">
                          <a:solidFill>
                            <a:srgbClr val="0070C0"/>
                          </a:solidFill>
                          <a:latin typeface="仿宋" panose="02010609060101010101" charset="-122"/>
                          <a:ea typeface="仿宋" panose="02010609060101010101" charset="-122"/>
                          <a:cs typeface="仿宋" panose="02010609060101010101" charset="-122"/>
                          <a:sym typeface="Arial" panose="020B0604020202020204" pitchFamily="34" charset="0"/>
                        </a:rPr>
                        <a:t>空间弯曲性</a:t>
                      </a:r>
                      <a:r>
                        <a:rPr lang="en-US" altLang="zh-CN" sz="2000" b="1">
                          <a:solidFill>
                            <a:srgbClr val="0070C0"/>
                          </a:solidFill>
                          <a:latin typeface="仿宋" panose="02010609060101010101" charset="-122"/>
                          <a:ea typeface="仿宋" panose="02010609060101010101" charset="-122"/>
                          <a:cs typeface="仿宋" panose="02010609060101010101" charset="-122"/>
                          <a:sym typeface="Arial" panose="020B0604020202020204" pitchFamily="34" charset="0"/>
                        </a:rPr>
                        <a:t>-“</a:t>
                      </a:r>
                      <a:r>
                        <a:rPr lang="zh-CN" altLang="en-US" sz="2000" b="1">
                          <a:solidFill>
                            <a:srgbClr val="0070C0"/>
                          </a:solidFill>
                          <a:latin typeface="仿宋" panose="02010609060101010101" charset="-122"/>
                          <a:ea typeface="仿宋" panose="02010609060101010101" charset="-122"/>
                          <a:cs typeface="仿宋" panose="02010609060101010101" charset="-122"/>
                          <a:sym typeface="Arial" panose="020B0604020202020204" pitchFamily="34" charset="0"/>
                        </a:rPr>
                        <a:t>曲率”</a:t>
                      </a:r>
                    </a:p>
                  </a:txBody>
                  <a:tcPr marL="109630" marR="109630" marT="54815" marB="54815"/>
                </a:tc>
                <a:tc>
                  <a:txBody>
                    <a:bodyPr/>
                    <a:lstStyle/>
                    <a:p>
                      <a:pPr algn="ctr">
                        <a:buNone/>
                      </a:pPr>
                      <a:r>
                        <a:rPr lang="zh-CN" altLang="en-US"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立体几何</a:t>
                      </a:r>
                      <a:r>
                        <a:rPr lang="en-US" altLang="zh-CN"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线面垂直及直线与平面所成角正弦值的最大值</a:t>
                      </a:r>
                    </a:p>
                  </a:txBody>
                  <a:tcPr marL="109630" marR="109630" marT="54815" marB="54815"/>
                </a:tc>
                <a:tc>
                  <a:txBody>
                    <a:bodyPr/>
                    <a:lstStyle/>
                    <a:p>
                      <a:pPr algn="ctr">
                        <a:buNone/>
                      </a:pPr>
                      <a:r>
                        <a:rPr lang="zh-CN" altLang="en-US"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立体几何</a:t>
                      </a:r>
                      <a:r>
                        <a:rPr lang="en-US" altLang="zh-CN"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线面垂直及直线与平面所成角的正弦值（与山东卷姊妹题）</a:t>
                      </a:r>
                    </a:p>
                  </a:txBody>
                  <a:tcPr marL="109630" marR="109630" marT="54815" marB="54815"/>
                </a:tc>
                <a:extLst>
                  <a:ext uri="{0D108BD9-81ED-4DB2-BD59-A6C34878D82A}">
                    <a16:rowId xmlns:a16="http://schemas.microsoft.com/office/drawing/2014/main" val="10004"/>
                  </a:ext>
                </a:extLst>
              </a:tr>
              <a:tr h="779780">
                <a:tc>
                  <a:txBody>
                    <a:bodyPr/>
                    <a:lstStyle/>
                    <a:p>
                      <a:pPr algn="ctr">
                        <a:buNone/>
                      </a:pPr>
                      <a:r>
                        <a:rPr lang="en-US" altLang="zh-CN" sz="2200" b="1">
                          <a:latin typeface="宋体" panose="02010600030101010101" pitchFamily="2" charset="-122"/>
                          <a:ea typeface="宋体" panose="02010600030101010101" pitchFamily="2" charset="-122"/>
                        </a:rPr>
                        <a:t>21</a:t>
                      </a:r>
                    </a:p>
                  </a:txBody>
                  <a:tcPr marL="109630" marR="109630" marT="54815" marB="54815"/>
                </a:tc>
                <a:tc>
                  <a:txBody>
                    <a:bodyPr/>
                    <a:lstStyle/>
                    <a:p>
                      <a:pPr algn="ctr">
                        <a:buNone/>
                      </a:pP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rPr>
                        <a:t>解析几何</a:t>
                      </a:r>
                      <a:r>
                        <a:rPr lang="en-US" altLang="zh-CN" sz="1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rPr>
                        <a:t>求双曲线离心率、证明倍角等式</a:t>
                      </a:r>
                    </a:p>
                  </a:txBody>
                  <a:tcPr marL="109630" marR="109630" marT="54815" marB="54815"/>
                </a:tc>
                <a:tc>
                  <a:txBody>
                    <a:bodyPr/>
                    <a:lstStyle/>
                    <a:p>
                      <a:pPr algn="ctr">
                        <a:buNone/>
                      </a:pPr>
                      <a:r>
                        <a:rPr lang="zh-CN" altLang="en-US"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函数与导数</a:t>
                      </a:r>
                      <a:r>
                        <a:rPr lang="en-US" altLang="zh-CN"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a:t>
                      </a:r>
                      <a:r>
                        <a:rPr lang="zh-CN" altLang="en-US"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导数的几何意义与参数取值范围问题</a:t>
                      </a:r>
                    </a:p>
                  </a:txBody>
                  <a:tcPr marL="109630" marR="109630" marT="54815" marB="54815"/>
                </a:tc>
                <a:tc>
                  <a:txBody>
                    <a:bodyPr/>
                    <a:lstStyle/>
                    <a:p>
                      <a:pPr algn="ctr">
                        <a:buNone/>
                      </a:pP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解析几何</a:t>
                      </a:r>
                      <a:r>
                        <a:rPr lang="en-US" altLang="zh-CN"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直线与椭圆的综合（最值问题）</a:t>
                      </a:r>
                    </a:p>
                  </a:txBody>
                  <a:tcPr marL="109630" marR="109630" marT="54815" marB="54815"/>
                </a:tc>
                <a:extLst>
                  <a:ext uri="{0D108BD9-81ED-4DB2-BD59-A6C34878D82A}">
                    <a16:rowId xmlns:a16="http://schemas.microsoft.com/office/drawing/2014/main" val="10005"/>
                  </a:ext>
                </a:extLst>
              </a:tr>
              <a:tr h="779780">
                <a:tc>
                  <a:txBody>
                    <a:bodyPr/>
                    <a:lstStyle/>
                    <a:p>
                      <a:pPr algn="ctr">
                        <a:buNone/>
                      </a:pPr>
                      <a:r>
                        <a:rPr lang="en-US" altLang="zh-CN" sz="2200" b="1">
                          <a:latin typeface="宋体" panose="02010600030101010101" pitchFamily="2" charset="-122"/>
                          <a:ea typeface="宋体" panose="02010600030101010101" pitchFamily="2" charset="-122"/>
                        </a:rPr>
                        <a:t>22</a:t>
                      </a:r>
                    </a:p>
                  </a:txBody>
                  <a:tcPr marL="109630" marR="109630" marT="54815" marB="54815"/>
                </a:tc>
                <a:tc>
                  <a:txBody>
                    <a:bodyPr/>
                    <a:lstStyle/>
                    <a:p>
                      <a:pPr algn="ctr">
                        <a:buNone/>
                      </a:pPr>
                      <a:r>
                        <a:rPr lang="zh-CN" altLang="en-US"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三角函数为背景的导数证明和求参数问题</a:t>
                      </a:r>
                    </a:p>
                  </a:txBody>
                  <a:tcPr marL="109630" marR="109630" marT="54815" marB="54815"/>
                </a:tc>
                <a:tc>
                  <a:txBody>
                    <a:bodyPr/>
                    <a:lstStyle/>
                    <a:p>
                      <a:pPr algn="ctr">
                        <a:buNone/>
                      </a:pP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解析几何</a:t>
                      </a:r>
                      <a:r>
                        <a:rPr lang="en-US" altLang="zh-CN"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直线与椭圆的综合（定值问题）</a:t>
                      </a:r>
                    </a:p>
                  </a:txBody>
                  <a:tcPr marL="109630" marR="109630" marT="54815" marB="54815"/>
                </a:tc>
                <a:tc>
                  <a:txBody>
                    <a:bodyPr/>
                    <a:lstStyle/>
                    <a:p>
                      <a:pPr algn="ctr">
                        <a:buNone/>
                      </a:pPr>
                      <a:r>
                        <a:rPr lang="zh-CN" altLang="en-US"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函数与导数</a:t>
                      </a:r>
                      <a:r>
                        <a:rPr lang="en-US" altLang="zh-CN"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8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导数的几何意义与参数取值范围问题</a:t>
                      </a:r>
                    </a:p>
                  </a:txBody>
                  <a:tcPr marL="109630" marR="109630" marT="54815" marB="54815"/>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17</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18</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2" name="图片 1"/>
          <p:cNvPicPr>
            <a:picLocks noChangeAspect="1"/>
          </p:cNvPicPr>
          <p:nvPr/>
        </p:nvPicPr>
        <p:blipFill>
          <a:blip r:embed="rId4"/>
          <a:stretch>
            <a:fillRect/>
          </a:stretch>
        </p:blipFill>
        <p:spPr>
          <a:xfrm>
            <a:off x="298450" y="1371600"/>
            <a:ext cx="5204460" cy="2378710"/>
          </a:xfrm>
          <a:prstGeom prst="rect">
            <a:avLst/>
          </a:prstGeom>
        </p:spPr>
      </p:pic>
      <p:graphicFrame>
        <p:nvGraphicFramePr>
          <p:cNvPr id="6" name="对象 5"/>
          <p:cNvGraphicFramePr>
            <a:graphicFrameLocks noChangeAspect="1"/>
          </p:cNvGraphicFramePr>
          <p:nvPr/>
        </p:nvGraphicFramePr>
        <p:xfrm>
          <a:off x="298346" y="4008702"/>
          <a:ext cx="11018838" cy="1919288"/>
        </p:xfrm>
        <a:graphic>
          <a:graphicData uri="http://schemas.openxmlformats.org/presentationml/2006/ole">
            <mc:AlternateContent xmlns:mc="http://schemas.openxmlformats.org/markup-compatibility/2006">
              <mc:Choice xmlns:v="urn:schemas-microsoft-com:vml" Requires="v">
                <p:oleObj name="Equation" r:id="rId5" imgW="150571200" imgH="26212800" progId="Equation.DSMT4">
                  <p:embed/>
                </p:oleObj>
              </mc:Choice>
              <mc:Fallback>
                <p:oleObj name="Equation" r:id="rId5" imgW="150571200" imgH="26212800" progId="Equation.DSMT4">
                  <p:embed/>
                  <p:pic>
                    <p:nvPicPr>
                      <p:cNvPr id="0" name="OLE substitute image"/>
                      <p:cNvPicPr/>
                      <p:nvPr/>
                    </p:nvPicPr>
                    <p:blipFill>
                      <a:blip r:embed="rId6"/>
                      <a:stretch>
                        <a:fillRect/>
                      </a:stretch>
                    </p:blipFill>
                    <p:spPr>
                      <a:xfrm>
                        <a:off x="298346" y="4008702"/>
                        <a:ext cx="11018838" cy="1919288"/>
                      </a:xfrm>
                      <a:prstGeom prst="rect">
                        <a:avLst/>
                      </a:prstGeom>
                    </p:spPr>
                  </p:pic>
                </p:oleObj>
              </mc:Fallback>
            </mc:AlternateContent>
          </a:graphicData>
        </a:graphic>
      </p:graphicFrame>
      <p:pic>
        <p:nvPicPr>
          <p:cNvPr id="4" name="图片 3"/>
          <p:cNvPicPr>
            <a:picLocks noChangeAspect="1"/>
          </p:cNvPicPr>
          <p:nvPr/>
        </p:nvPicPr>
        <p:blipFill>
          <a:blip r:embed="rId7"/>
          <a:stretch>
            <a:fillRect/>
          </a:stretch>
        </p:blipFill>
        <p:spPr>
          <a:xfrm>
            <a:off x="5800725" y="1644650"/>
            <a:ext cx="6391275" cy="1457960"/>
          </a:xfrm>
          <a:prstGeom prst="rect">
            <a:avLst/>
          </a:prstGeom>
        </p:spPr>
      </p:pic>
      <p:pic>
        <p:nvPicPr>
          <p:cNvPr id="7" name="内容占位符 6" descr="微信图片_20210124221849"/>
          <p:cNvPicPr>
            <a:picLocks noGrp="1" noChangeAspect="1"/>
          </p:cNvPicPr>
          <p:nvPr>
            <p:ph sz="half" idx="1"/>
            <p:custDataLst>
              <p:tags r:id="rId2"/>
            </p:custDataLst>
          </p:nvPr>
        </p:nvPicPr>
        <p:blipFill>
          <a:blip r:embed="rId8"/>
          <a:stretch>
            <a:fillRect/>
          </a:stretch>
        </p:blipFill>
        <p:spPr>
          <a:xfrm rot="16200000">
            <a:off x="1731010" y="2317115"/>
            <a:ext cx="2661920" cy="55276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17</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18</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2" name="图片 1"/>
          <p:cNvPicPr>
            <a:picLocks noChangeAspect="1"/>
          </p:cNvPicPr>
          <p:nvPr/>
        </p:nvPicPr>
        <p:blipFill>
          <a:blip r:embed="rId3"/>
          <a:stretch>
            <a:fillRect/>
          </a:stretch>
        </p:blipFill>
        <p:spPr>
          <a:xfrm>
            <a:off x="298450" y="1371600"/>
            <a:ext cx="5204460" cy="2378710"/>
          </a:xfrm>
          <a:prstGeom prst="rect">
            <a:avLst/>
          </a:prstGeom>
        </p:spPr>
      </p:pic>
      <p:pic>
        <p:nvPicPr>
          <p:cNvPr id="4" name="图片 3"/>
          <p:cNvPicPr>
            <a:picLocks noChangeAspect="1"/>
          </p:cNvPicPr>
          <p:nvPr/>
        </p:nvPicPr>
        <p:blipFill>
          <a:blip r:embed="rId4"/>
          <a:stretch>
            <a:fillRect/>
          </a:stretch>
        </p:blipFill>
        <p:spPr>
          <a:xfrm>
            <a:off x="5800725" y="1644650"/>
            <a:ext cx="6391275" cy="1457960"/>
          </a:xfrm>
          <a:prstGeom prst="rect">
            <a:avLst/>
          </a:prstGeom>
        </p:spPr>
      </p:pic>
      <p:graphicFrame>
        <p:nvGraphicFramePr>
          <p:cNvPr id="5" name="对象 4"/>
          <p:cNvGraphicFramePr>
            <a:graphicFrameLocks noChangeAspect="1"/>
          </p:cNvGraphicFramePr>
          <p:nvPr/>
        </p:nvGraphicFramePr>
        <p:xfrm>
          <a:off x="385445" y="3651250"/>
          <a:ext cx="8811895" cy="1045845"/>
        </p:xfrm>
        <a:graphic>
          <a:graphicData uri="http://schemas.openxmlformats.org/presentationml/2006/ole">
            <mc:AlternateContent xmlns:mc="http://schemas.openxmlformats.org/markup-compatibility/2006">
              <mc:Choice xmlns:v="urn:schemas-microsoft-com:vml" Requires="v">
                <p:oleObj name="Equation" r:id="rId5" imgW="128320800" imgH="15240000" progId="Equation.DSMT4">
                  <p:embed/>
                </p:oleObj>
              </mc:Choice>
              <mc:Fallback>
                <p:oleObj name="Equation" r:id="rId5" imgW="128320800" imgH="15240000" progId="Equation.DSMT4">
                  <p:embed/>
                  <p:pic>
                    <p:nvPicPr>
                      <p:cNvPr id="0" name="OLE substitute image"/>
                      <p:cNvPicPr/>
                      <p:nvPr/>
                    </p:nvPicPr>
                    <p:blipFill>
                      <a:blip r:embed="rId6"/>
                      <a:stretch>
                        <a:fillRect/>
                      </a:stretch>
                    </p:blipFill>
                    <p:spPr>
                      <a:xfrm>
                        <a:off x="385445" y="3651250"/>
                        <a:ext cx="8811895" cy="104584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12" name="文本框 11"/>
              <p:cNvSpPr txBox="1"/>
              <p:nvPr/>
            </p:nvSpPr>
            <p:spPr>
              <a:xfrm>
                <a:off x="337716" y="3813770"/>
                <a:ext cx="6094428" cy="100200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i="1" smtClean="0">
                              <a:solidFill>
                                <a:srgbClr val="836967"/>
                              </a:solidFill>
                              <a:latin typeface="Cambria Math" panose="02040503050406030204" pitchFamily="18" charset="0"/>
                            </a:rPr>
                          </m:ctrlPr>
                        </m:mPr>
                        <m:mr>
                          <m:e>
                            <m:r>
                              <a:rPr lang="zh-CN" altLang="en-US">
                                <a:latin typeface="Cambria Math" panose="02040503050406030204" pitchFamily="18" charset="0"/>
                              </a:rPr>
                              <m:t>法</m:t>
                            </m:r>
                            <m:r>
                              <a:rPr lang="zh-CN" altLang="en-US" i="0">
                                <a:latin typeface="Cambria Math" panose="02040503050406030204" pitchFamily="18" charset="0"/>
                              </a:rPr>
                              <m:t>三</m:t>
                            </m:r>
                            <m:r>
                              <a:rPr lang="zh-CN" altLang="en-US" i="0">
                                <a:latin typeface="Cambria Math" panose="02040503050406030204" pitchFamily="18" charset="0"/>
                              </a:rPr>
                              <m:t>:</m:t>
                            </m:r>
                            <m:r>
                              <a:rPr lang="zh-CN" altLang="en-US" i="0">
                                <a:latin typeface="Cambria Math" panose="02040503050406030204" pitchFamily="18" charset="0"/>
                              </a:rPr>
                              <m:t>构造法</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+2</m:t>
                                </m:r>
                              </m:sub>
                            </m:sSub>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+2</m:t>
                                </m:r>
                              </m:sub>
                            </m:sSub>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sub>
                            </m:sSub>
                            <m:r>
                              <a:rPr lang="zh-CN" altLang="en-US" i="0">
                                <a:latin typeface="Cambria Math" panose="02040503050406030204" pitchFamily="18" charset="0"/>
                              </a:rPr>
                              <m:t>),</m:t>
                            </m:r>
                            <m:r>
                              <a:rPr lang="zh-CN" altLang="en-US" i="0">
                                <a:latin typeface="Cambria Math" panose="02040503050406030204" pitchFamily="18" charset="0"/>
                              </a:rPr>
                              <m:t>又首项</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0">
                                    <a:latin typeface="Cambria Math" panose="02040503050406030204" pitchFamily="18" charset="0"/>
                                  </a:rPr>
                                  <m:t>2</m:t>
                                </m:r>
                              </m:sub>
                            </m:sSub>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0">
                                    <a:latin typeface="Cambria Math" panose="02040503050406030204" pitchFamily="18" charset="0"/>
                                  </a:rPr>
                                  <m:t>1</m:t>
                                </m:r>
                              </m:sub>
                            </m:sSub>
                            <m:r>
                              <a:rPr lang="zh-CN" altLang="en-US" i="0">
                                <a:latin typeface="Cambria Math" panose="02040503050406030204" pitchFamily="18" charset="0"/>
                              </a:rPr>
                              <m:t>=0</m:t>
                            </m:r>
                          </m:e>
                        </m:mr>
                        <m:mr>
                          <m:e>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r>
                              <a:rPr lang="zh-CN" altLang="en-US" i="0">
                                <a:latin typeface="Cambria Math" panose="02040503050406030204" pitchFamily="18" charset="0"/>
                              </a:rPr>
                              <m:t>−3</m:t>
                            </m:r>
                            <m:r>
                              <a:rPr lang="zh-CN" altLang="en-US" i="1">
                                <a:latin typeface="Cambria Math" panose="02040503050406030204" pitchFamily="18" charset="0"/>
                              </a:rPr>
                              <m:t>𝑎</m:t>
                            </m:r>
                            <m:r>
                              <a:rPr lang="zh-CN" altLang="en-US" i="0">
                                <a:latin typeface="Cambria Math" panose="02040503050406030204" pitchFamily="18" charset="0"/>
                              </a:rPr>
                              <m:t>=0⇒</m:t>
                            </m:r>
                            <m:f>
                              <m:fPr>
                                <m:ctrlPr>
                                  <a:rPr lang="zh-CN" altLang="en-US" i="1">
                                    <a:solidFill>
                                      <a:srgbClr val="836967"/>
                                    </a:solidFill>
                                    <a:latin typeface="Cambria Math" panose="02040503050406030204" pitchFamily="18" charset="0"/>
                                  </a:rPr>
                                </m:ctrlPr>
                              </m:fPr>
                              <m:num>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r>
                                      <a:rPr lang="zh-CN" altLang="en-US" i="0">
                                        <a:latin typeface="Cambria Math" panose="02040503050406030204" pitchFamily="18" charset="0"/>
                                      </a:rPr>
                                      <m:t>+1</m:t>
                                    </m:r>
                                  </m:sub>
                                </m:sSub>
                              </m:num>
                              <m:den>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sub>
                                </m:sSub>
                              </m:den>
                            </m:f>
                            <m:r>
                              <a:rPr lang="zh-CN" altLang="en-US" i="0">
                                <a:latin typeface="Cambria Math" panose="02040503050406030204" pitchFamily="18" charset="0"/>
                              </a:rPr>
                              <m:t>=3⇒{</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sub>
                            </m:sSub>
                            <m:r>
                              <a:rPr lang="zh-CN" altLang="en-US" i="0">
                                <a:latin typeface="Cambria Math" panose="02040503050406030204" pitchFamily="18" charset="0"/>
                              </a:rPr>
                              <m:t>}</m:t>
                            </m:r>
                            <m:r>
                              <a:rPr lang="zh-CN" altLang="en-US" i="0">
                                <a:latin typeface="Cambria Math" panose="02040503050406030204" pitchFamily="18" charset="0"/>
                              </a:rPr>
                              <m:t>等比数列</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𝑎</m:t>
                                </m:r>
                              </m:e>
                              <m:sub>
                                <m:r>
                                  <a:rPr lang="zh-CN" altLang="en-US" i="1">
                                    <a:latin typeface="Cambria Math" panose="02040503050406030204" pitchFamily="18" charset="0"/>
                                  </a:rPr>
                                  <m:t>𝑛</m:t>
                                </m:r>
                              </m:sub>
                            </m:sSub>
                            <m:r>
                              <a:rPr lang="zh-CN" altLang="en-US" i="0">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sSup>
                                  <m:sSupPr>
                                    <m:ctrlPr>
                                      <a:rPr lang="zh-CN" altLang="en-US" i="1">
                                        <a:solidFill>
                                          <a:srgbClr val="836967"/>
                                        </a:solidFill>
                                        <a:latin typeface="Cambria Math" panose="02040503050406030204" pitchFamily="18" charset="0"/>
                                      </a:rPr>
                                    </m:ctrlPr>
                                  </m:sSupPr>
                                  <m:e>
                                    <m:r>
                                      <a:rPr lang="zh-CN" altLang="en-US" i="0">
                                        <a:latin typeface="Cambria Math" panose="02040503050406030204" pitchFamily="18" charset="0"/>
                                      </a:rPr>
                                      <m:t>3</m:t>
                                    </m:r>
                                  </m:e>
                                  <m:sup>
                                    <m:r>
                                      <a:rPr lang="zh-CN" altLang="en-US" i="1">
                                        <a:latin typeface="Cambria Math" panose="02040503050406030204" pitchFamily="18" charset="0"/>
                                      </a:rPr>
                                      <m:t>𝑛</m:t>
                                    </m:r>
                                    <m:r>
                                      <a:rPr lang="zh-CN" altLang="en-US" i="0">
                                        <a:latin typeface="Cambria Math" panose="02040503050406030204" pitchFamily="18" charset="0"/>
                                      </a:rPr>
                                      <m:t>−1</m:t>
                                    </m:r>
                                  </m:sup>
                                </m:sSup>
                              </m:num>
                              <m:den>
                                <m:r>
                                  <a:rPr lang="zh-CN" altLang="en-US" i="0">
                                    <a:latin typeface="Cambria Math" panose="02040503050406030204" pitchFamily="18" charset="0"/>
                                  </a:rPr>
                                  <m:t>2</m:t>
                                </m:r>
                              </m:den>
                            </m:f>
                          </m:e>
                        </m:mr>
                      </m:m>
                    </m:oMath>
                  </m:oMathPara>
                </a14:m>
                <a:endParaRPr lang="zh-CN" altLang="en-US"/>
              </a:p>
            </p:txBody>
          </p:sp>
        </mc:Choice>
        <mc:Fallback xmlns="" xmlns:m="http://schemas.openxmlformats.org/officeDocument/2006/math" xmlns:w="http://schemas.openxmlformats.org/wordprocessingml/2006/main" xmlns:wp="http://schemas.openxmlformats.org/drawingml/2006/wordprocessingDrawing" xmlns:p14="http://schemas.microsoft.com/office/powerpoint/2010/main" xmlns:p15="http://schemas.microsoft.com/office/powerpoint/2012/main" xmlns:p159="http://schemas.microsoft.com/office/powerpoint/2015/09/main">
          <p:sp>
            <p:nvSpPr>
              <p:cNvPr id="12" name="文本框 11"/>
              <p:cNvSpPr txBox="1">
                <a:spLocks noRot="1" noChangeAspect="1" noMove="1" noResize="1" noEditPoints="1" noAdjustHandles="1" noChangeArrowheads="1" noChangeShapeType="1" noTextEdit="1"/>
              </p:cNvSpPr>
              <p:nvPr/>
            </p:nvSpPr>
            <p:spPr>
              <a:xfrm>
                <a:off x="298450" y="4697095"/>
                <a:ext cx="8470900" cy="1002030"/>
              </a:xfrm>
              <a:prstGeom prst="rect">
                <a:avLst/>
              </a:prstGeom>
              <a:blipFill rotWithShape="1">
                <a:blip r:embed="rId7"/>
                <a:stretch>
                  <a:fillRect r="-72200"/>
                </a:stretch>
              </a:blipFill>
            </p:spPr>
            <p:txBody>
              <a:bodyPr/>
              <a:lstStyle/>
              <a:p>
                <a:r>
                  <a:rPr lang="zh-CN" altLang="en-US">
                    <a:noFill/>
                  </a:rPr>
                  <a:t> </a:t>
                </a:r>
                <a:endParaRPr lang="zh-CN" altLang="en-US">
                  <a:noFill/>
                </a:endParaRPr>
              </a:p>
            </p:txBody>
          </p:sp>
        </mc:Fallback>
      </mc:AlternateContent>
      <p:graphicFrame>
        <p:nvGraphicFramePr>
          <p:cNvPr id="9" name="对象 8"/>
          <p:cNvGraphicFramePr>
            <a:graphicFrameLocks noChangeAspect="1"/>
          </p:cNvGraphicFramePr>
          <p:nvPr/>
        </p:nvGraphicFramePr>
        <p:xfrm>
          <a:off x="445135" y="5593080"/>
          <a:ext cx="8439150" cy="847725"/>
        </p:xfrm>
        <a:graphic>
          <a:graphicData uri="http://schemas.openxmlformats.org/presentationml/2006/ole">
            <mc:AlternateContent xmlns:mc="http://schemas.openxmlformats.org/markup-compatibility/2006">
              <mc:Choice xmlns:v="urn:schemas-microsoft-com:vml" Requires="v">
                <p:oleObj name="Equation" r:id="rId8" imgW="107594400" imgH="11582400" progId="Equation.DSMT4">
                  <p:embed/>
                </p:oleObj>
              </mc:Choice>
              <mc:Fallback>
                <p:oleObj name="Equation" r:id="rId8" imgW="107594400" imgH="11582400" progId="Equation.DSMT4">
                  <p:embed/>
                  <p:pic>
                    <p:nvPicPr>
                      <p:cNvPr id="0" name="OLE substitute image"/>
                      <p:cNvPicPr/>
                      <p:nvPr/>
                    </p:nvPicPr>
                    <p:blipFill>
                      <a:blip r:embed="rId9"/>
                      <a:stretch>
                        <a:fillRect/>
                      </a:stretch>
                    </p:blipFill>
                    <p:spPr>
                      <a:xfrm>
                        <a:off x="445135" y="5593080"/>
                        <a:ext cx="8439150" cy="847725"/>
                      </a:xfrm>
                      <a:prstGeom prst="rect">
                        <a:avLst/>
                      </a:prstGeom>
                    </p:spPr>
                  </p:pic>
                </p:oleObj>
              </mc:Fallback>
            </mc:AlternateContent>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5" name="矩形 44"/>
          <p:cNvSpPr/>
          <p:nvPr/>
        </p:nvSpPr>
        <p:spPr>
          <a:xfrm>
            <a:off x="4012931" y="1124132"/>
            <a:ext cx="4164868" cy="706755"/>
          </a:xfrm>
          <a:prstGeom prst="rect">
            <a:avLst/>
          </a:prstGeom>
        </p:spPr>
        <p:txBody>
          <a:bodyPr wrap="square">
            <a:spAutoFit/>
          </a:bodyPr>
          <a:lstStyle/>
          <a:p>
            <a:pPr algn="ctr"/>
            <a:r>
              <a:rPr lang="zh-CN" altLang="en-US" sz="4000">
                <a:latin typeface="方正粗宋简体" panose="03000509000000000000" charset="-122"/>
                <a:ea typeface="方正粗宋简体" panose="03000509000000000000" charset="-122"/>
                <a:cs typeface="+mn-ea"/>
                <a:sym typeface="Arial" panose="020B0604020202020204" pitchFamily="34" charset="0"/>
              </a:rPr>
              <a:t>目录</a:t>
            </a:r>
          </a:p>
        </p:txBody>
      </p:sp>
      <p:sp>
        <p:nvSpPr>
          <p:cNvPr id="161" name="椭圆 160"/>
          <p:cNvSpPr/>
          <p:nvPr/>
        </p:nvSpPr>
        <p:spPr>
          <a:xfrm>
            <a:off x="1355271" y="2570593"/>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方正粗宋简体" panose="03000509000000000000" charset="-122"/>
                <a:ea typeface="方正粗宋简体" panose="03000509000000000000" charset="-122"/>
              </a:rPr>
              <a:t>1</a:t>
            </a:r>
          </a:p>
        </p:txBody>
      </p:sp>
      <p:sp>
        <p:nvSpPr>
          <p:cNvPr id="163" name="文本框 162"/>
          <p:cNvSpPr txBox="1"/>
          <p:nvPr/>
        </p:nvSpPr>
        <p:spPr>
          <a:xfrm>
            <a:off x="2046605" y="2630170"/>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sym typeface="Arial" panose="020B0604020202020204" pitchFamily="34" charset="0"/>
              </a:rPr>
              <a:t>八省市适应性考</a:t>
            </a:r>
            <a:r>
              <a:rPr lang="zh-CN" sz="2800">
                <a:latin typeface="方正粗宋简体" panose="03000509000000000000" charset="-122"/>
                <a:ea typeface="方正粗宋简体" panose="03000509000000000000" charset="-122"/>
                <a:sym typeface="Arial" panose="020B0604020202020204" pitchFamily="34" charset="0"/>
              </a:rPr>
              <a:t>题</a:t>
            </a:r>
            <a:r>
              <a:rPr sz="2800">
                <a:latin typeface="方正粗宋简体" panose="03000509000000000000" charset="-122"/>
                <a:ea typeface="方正粗宋简体" panose="03000509000000000000" charset="-122"/>
                <a:sym typeface="Arial" panose="020B0604020202020204" pitchFamily="34" charset="0"/>
              </a:rPr>
              <a:t>与</a:t>
            </a:r>
            <a:r>
              <a:rPr lang="en-US" altLang="zh-CN" sz="2800">
                <a:latin typeface="方正粗宋简体" panose="03000509000000000000" charset="-122"/>
                <a:ea typeface="方正粗宋简体" panose="03000509000000000000" charset="-122"/>
                <a:sym typeface="Arial" panose="020B0604020202020204" pitchFamily="34" charset="0"/>
              </a:rPr>
              <a:t>2020</a:t>
            </a:r>
            <a:r>
              <a:rPr lang="zh-CN" altLang="en-US" sz="2800">
                <a:latin typeface="方正粗宋简体" panose="03000509000000000000" charset="-122"/>
                <a:ea typeface="方正粗宋简体" panose="03000509000000000000" charset="-122"/>
                <a:sym typeface="Arial" panose="020B0604020202020204" pitchFamily="34" charset="0"/>
              </a:rPr>
              <a:t>新旧</a:t>
            </a:r>
            <a:r>
              <a:rPr sz="2800">
                <a:latin typeface="方正粗宋简体" panose="03000509000000000000" charset="-122"/>
                <a:ea typeface="方正粗宋简体" panose="03000509000000000000" charset="-122"/>
                <a:sym typeface="Arial" panose="020B0604020202020204" pitchFamily="34" charset="0"/>
              </a:rPr>
              <a:t>高考试题</a:t>
            </a:r>
            <a:r>
              <a:rPr lang="zh-CN" sz="2800">
                <a:latin typeface="方正粗宋简体" panose="03000509000000000000" charset="-122"/>
                <a:ea typeface="方正粗宋简体" panose="03000509000000000000" charset="-122"/>
                <a:sym typeface="Arial" panose="020B0604020202020204" pitchFamily="34" charset="0"/>
              </a:rPr>
              <a:t>的</a:t>
            </a:r>
            <a:r>
              <a:rPr sz="2800">
                <a:latin typeface="方正粗宋简体" panose="03000509000000000000" charset="-122"/>
                <a:ea typeface="方正粗宋简体" panose="03000509000000000000" charset="-122"/>
                <a:sym typeface="Arial" panose="020B0604020202020204" pitchFamily="34" charset="0"/>
              </a:rPr>
              <a:t>变化精析</a:t>
            </a:r>
          </a:p>
        </p:txBody>
      </p:sp>
      <p:sp>
        <p:nvSpPr>
          <p:cNvPr id="10" name="椭圆 9"/>
          <p:cNvSpPr/>
          <p:nvPr/>
        </p:nvSpPr>
        <p:spPr>
          <a:xfrm>
            <a:off x="1355906" y="350594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2</a:t>
            </a:r>
          </a:p>
        </p:txBody>
      </p:sp>
      <p:sp>
        <p:nvSpPr>
          <p:cNvPr id="12" name="文本框 11"/>
          <p:cNvSpPr txBox="1"/>
          <p:nvPr/>
        </p:nvSpPr>
        <p:spPr>
          <a:xfrm>
            <a:off x="2047240" y="3565525"/>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a:t>
            </a:r>
            <a:r>
              <a:rPr lang="zh-CN" altLang="en-US" sz="2800">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新</a:t>
            </a:r>
            <a:r>
              <a:rPr sz="2800" err="1">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高考数学</a:t>
            </a:r>
            <a:r>
              <a:rPr lang="zh-CN" sz="2800" err="1">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备考</a:t>
            </a:r>
            <a:r>
              <a:rPr sz="2800" err="1">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关键阶段</a:t>
            </a:r>
            <a:r>
              <a:rPr lang="zh-CN" sz="2800" err="1">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的</a:t>
            </a:r>
            <a:r>
              <a:rPr sz="2800" err="1">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应考策略</a:t>
            </a:r>
            <a:endParaRPr sz="2800">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endParaRPr>
          </a:p>
        </p:txBody>
      </p:sp>
      <p:sp>
        <p:nvSpPr>
          <p:cNvPr id="13" name="椭圆 12"/>
          <p:cNvSpPr/>
          <p:nvPr/>
        </p:nvSpPr>
        <p:spPr>
          <a:xfrm>
            <a:off x="1355906" y="451686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3</a:t>
            </a:r>
          </a:p>
        </p:txBody>
      </p:sp>
      <p:sp>
        <p:nvSpPr>
          <p:cNvPr id="14" name="文本框 13"/>
          <p:cNvSpPr txBox="1"/>
          <p:nvPr/>
        </p:nvSpPr>
        <p:spPr>
          <a:xfrm>
            <a:off x="2047240" y="4576445"/>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2021年新高考数学考向创新点预测</a:t>
            </a:r>
          </a:p>
        </p:txBody>
      </p:sp>
      <p:sp>
        <p:nvSpPr>
          <p:cNvPr id="28" name="等腰三角形 3"/>
          <p:cNvSpPr/>
          <p:nvPr/>
        </p:nvSpPr>
        <p:spPr>
          <a:xfrm rot="10800000" flipH="1" flipV="1">
            <a:off x="9147173" y="1207770"/>
            <a:ext cx="3002627" cy="5699970"/>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Lst>
            <a:ahLst/>
            <a:cxnLst>
              <a:cxn ang="0">
                <a:pos x="connsiteX0-1" y="connsiteY0-2"/>
              </a:cxn>
              <a:cxn ang="0">
                <a:pos x="connsiteX1-3" y="connsiteY1-4"/>
              </a:cxn>
              <a:cxn ang="0">
                <a:pos x="connsiteX2-5" y="connsiteY2-6"/>
              </a:cxn>
              <a:cxn ang="0">
                <a:pos x="connsiteX3-7" y="connsiteY3-8"/>
              </a:cxn>
            </a:cxnLst>
            <a:rect l="l" t="t" r="r" b="b"/>
            <a:pathLst>
              <a:path w="3002627" h="5254308">
                <a:moveTo>
                  <a:pt x="0" y="5254308"/>
                </a:moveTo>
                <a:cubicBezTo>
                  <a:pt x="2013735" y="3274272"/>
                  <a:pt x="3341671" y="1732386"/>
                  <a:pt x="2497906" y="0"/>
                </a:cubicBezTo>
                <a:cubicBezTo>
                  <a:pt x="3412306" y="1192636"/>
                  <a:pt x="3107506" y="3090122"/>
                  <a:pt x="1393006" y="5254308"/>
                </a:cubicBezTo>
                <a:lnTo>
                  <a:pt x="0" y="5254308"/>
                </a:lnTo>
                <a:close/>
              </a:path>
            </a:pathLst>
          </a:custGeom>
          <a:gradFill flip="none" rotWithShape="1">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 name="组合 2"/>
          <p:cNvGrpSpPr/>
          <p:nvPr/>
        </p:nvGrpSpPr>
        <p:grpSpPr>
          <a:xfrm>
            <a:off x="8091805" y="175895"/>
            <a:ext cx="4001770" cy="1121410"/>
            <a:chOff x="12329" y="615"/>
            <a:chExt cx="6302" cy="1766"/>
          </a:xfrm>
        </p:grpSpPr>
        <p:sp>
          <p:nvSpPr>
            <p:cNvPr id="39" name="椭圆 38"/>
            <p:cNvSpPr/>
            <p:nvPr/>
          </p:nvSpPr>
          <p:spPr>
            <a:xfrm rot="15300000">
              <a:off x="15900" y="615"/>
              <a:ext cx="1461" cy="1461"/>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0" name="椭圆 39"/>
            <p:cNvSpPr/>
            <p:nvPr/>
          </p:nvSpPr>
          <p:spPr>
            <a:xfrm rot="15300000">
              <a:off x="14029" y="831"/>
              <a:ext cx="804" cy="804"/>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1" name="椭圆 40"/>
            <p:cNvSpPr/>
            <p:nvPr/>
          </p:nvSpPr>
          <p:spPr>
            <a:xfrm rot="15300000">
              <a:off x="12936" y="1367"/>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2" name="椭圆 41"/>
            <p:cNvSpPr/>
            <p:nvPr/>
          </p:nvSpPr>
          <p:spPr>
            <a:xfrm rot="15300000">
              <a:off x="12329" y="1268"/>
              <a:ext cx="155" cy="155"/>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椭圆 42"/>
            <p:cNvSpPr/>
            <p:nvPr/>
          </p:nvSpPr>
          <p:spPr>
            <a:xfrm rot="15300000">
              <a:off x="13530" y="2012"/>
              <a:ext cx="227" cy="227"/>
            </a:xfrm>
            <a:prstGeom prst="ellipse">
              <a:avLst/>
            </a:prstGeom>
            <a:gradFill>
              <a:gsLst>
                <a:gs pos="0">
                  <a:srgbClr val="5B68EA">
                    <a:alpha val="70000"/>
                  </a:srgbClr>
                </a:gs>
                <a:gs pos="100000">
                  <a:srgbClr val="39D2FC">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椭圆 43"/>
            <p:cNvSpPr/>
            <p:nvPr/>
          </p:nvSpPr>
          <p:spPr>
            <a:xfrm rot="15300000">
              <a:off x="14964" y="1943"/>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 name="椭圆 1"/>
            <p:cNvSpPr/>
            <p:nvPr/>
          </p:nvSpPr>
          <p:spPr>
            <a:xfrm rot="15300000">
              <a:off x="18229" y="1392"/>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6" name="椭圆 45"/>
            <p:cNvSpPr/>
            <p:nvPr/>
          </p:nvSpPr>
          <p:spPr>
            <a:xfrm rot="15300000">
              <a:off x="17842" y="2019"/>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225361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728299"/>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72714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18</a:t>
              </a:r>
              <a:r>
                <a:rPr lang="zh-CN" altLang="en-US"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2844800" y="3258185"/>
            <a:ext cx="8950960" cy="3304540"/>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4953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 第</a:t>
              </a:r>
              <a:r>
                <a:rPr lang="en-US" altLang="zh-CN"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17</a:t>
              </a:r>
              <a:r>
                <a:rPr lang="zh-CN" altLang="en-US" sz="20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397510" y="1235710"/>
            <a:ext cx="5324475" cy="1638300"/>
          </a:xfrm>
          <a:prstGeom prst="rect">
            <a:avLst/>
          </a:prstGeom>
        </p:spPr>
      </p:pic>
      <p:pic>
        <p:nvPicPr>
          <p:cNvPr id="6" name="图片 5"/>
          <p:cNvPicPr>
            <a:picLocks noChangeAspect="1"/>
          </p:cNvPicPr>
          <p:nvPr/>
        </p:nvPicPr>
        <p:blipFill>
          <a:blip r:embed="rId4"/>
          <a:stretch>
            <a:fillRect/>
          </a:stretch>
        </p:blipFill>
        <p:spPr>
          <a:xfrm>
            <a:off x="2985770" y="3656965"/>
            <a:ext cx="8971280" cy="2857500"/>
          </a:xfrm>
          <a:prstGeom prst="rect">
            <a:avLst/>
          </a:prstGeom>
        </p:spPr>
      </p:pic>
      <p:pic>
        <p:nvPicPr>
          <p:cNvPr id="2" name="图片 -2147482192" descr="学科网(www.zxxk.com)--教育资源门户，提供试卷、教案、课件、论文、素材以及各类教学资源下载，还有大量而丰富的教学相关资讯！"/>
          <p:cNvPicPr>
            <a:picLocks noChangeAspect="1"/>
          </p:cNvPicPr>
          <p:nvPr/>
        </p:nvPicPr>
        <p:blipFill>
          <a:blip r:embed="rId5"/>
          <a:stretch>
            <a:fillRect/>
          </a:stretch>
        </p:blipFill>
        <p:spPr>
          <a:xfrm>
            <a:off x="415608" y="3358833"/>
            <a:ext cx="2428875" cy="1762125"/>
          </a:xfrm>
          <a:prstGeom prst="rect">
            <a:avLst/>
          </a:prstGeom>
          <a:noFill/>
          <a:ln w="9525">
            <a:noFill/>
          </a:ln>
        </p:spPr>
      </p:pic>
      <p:pic>
        <p:nvPicPr>
          <p:cNvPr id="8" name="图片 7"/>
          <p:cNvPicPr>
            <a:picLocks noChangeAspect="1"/>
          </p:cNvPicPr>
          <p:nvPr/>
        </p:nvPicPr>
        <p:blipFill>
          <a:blip r:embed="rId6"/>
          <a:stretch>
            <a:fillRect/>
          </a:stretch>
        </p:blipFill>
        <p:spPr>
          <a:xfrm>
            <a:off x="6304280" y="741680"/>
            <a:ext cx="5414010" cy="25165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21</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2" name="图片 1"/>
          <p:cNvPicPr>
            <a:picLocks noChangeAspect="1"/>
          </p:cNvPicPr>
          <p:nvPr/>
        </p:nvPicPr>
        <p:blipFill>
          <a:blip r:embed="rId3"/>
          <a:stretch>
            <a:fillRect/>
          </a:stretch>
        </p:blipFill>
        <p:spPr>
          <a:xfrm>
            <a:off x="140335" y="1562100"/>
            <a:ext cx="6505575" cy="2076450"/>
          </a:xfrm>
          <a:prstGeom prst="rect">
            <a:avLst/>
          </a:prstGeom>
        </p:spPr>
      </p:pic>
      <p:pic>
        <p:nvPicPr>
          <p:cNvPr id="3" name="图片 2"/>
          <p:cNvPicPr>
            <a:picLocks noChangeAspect="1"/>
          </p:cNvPicPr>
          <p:nvPr/>
        </p:nvPicPr>
        <p:blipFill>
          <a:blip r:embed="rId4"/>
          <a:stretch>
            <a:fillRect/>
          </a:stretch>
        </p:blipFill>
        <p:spPr>
          <a:xfrm>
            <a:off x="264795" y="3873500"/>
            <a:ext cx="7924800" cy="2105025"/>
          </a:xfrm>
          <a:prstGeom prst="rect">
            <a:avLst/>
          </a:prstGeom>
        </p:spPr>
      </p:pic>
      <p:pic>
        <p:nvPicPr>
          <p:cNvPr id="4" name="图片 3"/>
          <p:cNvPicPr>
            <a:picLocks noChangeAspect="1"/>
          </p:cNvPicPr>
          <p:nvPr/>
        </p:nvPicPr>
        <p:blipFill>
          <a:blip r:embed="rId5"/>
          <a:stretch>
            <a:fillRect/>
          </a:stretch>
        </p:blipFill>
        <p:spPr>
          <a:xfrm>
            <a:off x="377825" y="4891405"/>
            <a:ext cx="6877050" cy="1343025"/>
          </a:xfrm>
          <a:prstGeom prst="rect">
            <a:avLst/>
          </a:prstGeom>
        </p:spPr>
      </p:pic>
      <p:pic>
        <p:nvPicPr>
          <p:cNvPr id="5" name="图片 4"/>
          <p:cNvPicPr>
            <a:picLocks noChangeAspect="1"/>
          </p:cNvPicPr>
          <p:nvPr/>
        </p:nvPicPr>
        <p:blipFill>
          <a:blip r:embed="rId6"/>
          <a:stretch>
            <a:fillRect/>
          </a:stretch>
        </p:blipFill>
        <p:spPr>
          <a:xfrm>
            <a:off x="6073775" y="1371600"/>
            <a:ext cx="6139815" cy="214503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xit" presetSubtype="4" fill="hold"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6381115"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20</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6522085" y="836930"/>
            <a:ext cx="5490845" cy="5726430"/>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63903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新高考全国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卷（山东）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3</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a:p>
              <a:pPr algn="ctr"/>
              <a:endParaRPr lang="zh-CN" altLang="en-US"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4" name="图片 3"/>
          <p:cNvPicPr>
            <a:picLocks noChangeAspect="1"/>
          </p:cNvPicPr>
          <p:nvPr/>
        </p:nvPicPr>
        <p:blipFill>
          <a:blip r:embed="rId3"/>
          <a:stretch>
            <a:fillRect/>
          </a:stretch>
        </p:blipFill>
        <p:spPr>
          <a:xfrm>
            <a:off x="6521450" y="1544955"/>
            <a:ext cx="5670550" cy="4407535"/>
          </a:xfrm>
          <a:prstGeom prst="rect">
            <a:avLst/>
          </a:prstGeom>
        </p:spPr>
      </p:pic>
      <p:pic>
        <p:nvPicPr>
          <p:cNvPr id="5" name="图片 4"/>
          <p:cNvPicPr>
            <a:picLocks noChangeAspect="1"/>
          </p:cNvPicPr>
          <p:nvPr/>
        </p:nvPicPr>
        <p:blipFill>
          <a:blip r:embed="rId4"/>
          <a:stretch>
            <a:fillRect/>
          </a:stretch>
        </p:blipFill>
        <p:spPr>
          <a:xfrm>
            <a:off x="153035" y="1465580"/>
            <a:ext cx="6367780" cy="3802380"/>
          </a:xfrm>
          <a:prstGeom prst="rect">
            <a:avLst/>
          </a:prstGeom>
        </p:spPr>
      </p:pic>
      <p:sp>
        <p:nvSpPr>
          <p:cNvPr id="6" name="文本框 5"/>
          <p:cNvSpPr txBox="1"/>
          <p:nvPr/>
        </p:nvSpPr>
        <p:spPr>
          <a:xfrm>
            <a:off x="8566150" y="3707130"/>
            <a:ext cx="3238500" cy="398780"/>
          </a:xfrm>
          <a:prstGeom prst="rect">
            <a:avLst/>
          </a:prstGeom>
          <a:noFill/>
        </p:spPr>
        <p:txBody>
          <a:bodyPr wrap="none" rtlCol="0">
            <a:spAutoFit/>
          </a:bodyPr>
          <a:lstStyle/>
          <a:p>
            <a:r>
              <a:rPr lang="en-US" altLang="zh-CN" sz="2000">
                <a:solidFill>
                  <a:srgbClr val="FF0000"/>
                </a:solidFill>
              </a:rPr>
              <a:t>2020</a:t>
            </a:r>
            <a:r>
              <a:rPr lang="zh-CN" altLang="en-US" sz="2000">
                <a:solidFill>
                  <a:srgbClr val="FF0000"/>
                </a:solidFill>
              </a:rPr>
              <a:t>年新高考</a:t>
            </a:r>
            <a:r>
              <a:rPr lang="zh-CN" altLang="en-US" sz="2000">
                <a:solidFill>
                  <a:srgbClr val="FF0000"/>
                </a:solidFill>
                <a:latin typeface="仿宋" panose="02010609060101010101" charset="-122"/>
                <a:ea typeface="仿宋" panose="02010609060101010101" charset="-122"/>
              </a:rPr>
              <a:t>Ⅱ卷（</a:t>
            </a:r>
            <a:r>
              <a:rPr lang="zh-CN" altLang="en-US" sz="2000">
                <a:solidFill>
                  <a:srgbClr val="FF0000"/>
                </a:solidFill>
              </a:rPr>
              <a:t>海南）</a:t>
            </a:r>
          </a:p>
        </p:txBody>
      </p:sp>
      <p:pic>
        <p:nvPicPr>
          <p:cNvPr id="9" name="图片 8"/>
          <p:cNvPicPr>
            <a:picLocks noChangeAspect="1"/>
          </p:cNvPicPr>
          <p:nvPr/>
        </p:nvPicPr>
        <p:blipFill>
          <a:blip r:embed="rId5"/>
          <a:stretch>
            <a:fillRect/>
          </a:stretch>
        </p:blipFill>
        <p:spPr>
          <a:xfrm>
            <a:off x="8641715" y="4105910"/>
            <a:ext cx="3371215" cy="735965"/>
          </a:xfrm>
          <a:prstGeom prst="rect">
            <a:avLst/>
          </a:prstGeom>
        </p:spPr>
      </p:pic>
      <p:pic>
        <p:nvPicPr>
          <p:cNvPr id="10" name="图片 9"/>
          <p:cNvPicPr>
            <a:picLocks noChangeAspect="1"/>
          </p:cNvPicPr>
          <p:nvPr/>
        </p:nvPicPr>
        <p:blipFill>
          <a:blip r:embed="rId6"/>
          <a:stretch>
            <a:fillRect/>
          </a:stretch>
        </p:blipFill>
        <p:spPr>
          <a:xfrm>
            <a:off x="4076065" y="3707130"/>
            <a:ext cx="2279015" cy="1498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27355" y="749935"/>
            <a:ext cx="11149965" cy="1393825"/>
          </a:xfrm>
        </p:spPr>
        <p:txBody>
          <a:bodyPr>
            <a:normAutofit/>
          </a:bodyPr>
          <a:lstStyle/>
          <a:p>
            <a:pPr algn="l"/>
            <a:r>
              <a:rPr lang="zh-CN" altLang="en-US" sz="3100" b="1"/>
              <a:t>第</a:t>
            </a:r>
            <a:r>
              <a:rPr lang="en-US" altLang="zh-CN" sz="3100" b="1"/>
              <a:t>20</a:t>
            </a:r>
            <a:r>
              <a:rPr lang="zh-CN" altLang="en-US" sz="3100" b="1"/>
              <a:t>题知识源头探秘：《全日制十年制高中课本》（数学 </a:t>
            </a:r>
            <a:r>
              <a:rPr lang="en-US" altLang="zh-CN" sz="3100" b="1"/>
              <a:t>2</a:t>
            </a:r>
            <a:r>
              <a:rPr lang="zh-CN" altLang="en-US" sz="3100" b="1"/>
              <a:t>）</a:t>
            </a:r>
            <a:br>
              <a:rPr lang="zh-CN" altLang="en-US" sz="3200" b="1"/>
            </a:br>
            <a:r>
              <a:rPr lang="zh-CN" altLang="en-US" sz="3200" b="1"/>
              <a:t>                                     </a:t>
            </a:r>
            <a:r>
              <a:rPr lang="zh-CN" altLang="en-US" sz="2400" b="1"/>
              <a:t>                                  </a:t>
            </a:r>
            <a:r>
              <a:rPr lang="en-US" altLang="zh-CN" sz="2400" b="1"/>
              <a:t>5.28  </a:t>
            </a:r>
            <a:r>
              <a:rPr lang="zh-CN" altLang="en-US" sz="2400" b="1"/>
              <a:t>多面体的变形 （</a:t>
            </a:r>
            <a:r>
              <a:rPr lang="zh-CN" altLang="en-US" sz="2400" b="1">
                <a:sym typeface="+mn-ea"/>
              </a:rPr>
              <a:t>第</a:t>
            </a:r>
            <a:r>
              <a:rPr lang="en-US" altLang="zh-CN" sz="2400" b="1">
                <a:sym typeface="+mn-ea"/>
              </a:rPr>
              <a:t>94</a:t>
            </a:r>
            <a:r>
              <a:rPr lang="zh-CN" altLang="en-US" sz="2400" b="1">
                <a:sym typeface="+mn-ea"/>
              </a:rPr>
              <a:t>页）</a:t>
            </a:r>
          </a:p>
        </p:txBody>
      </p:sp>
      <p:pic>
        <p:nvPicPr>
          <p:cNvPr id="5" name="内容占位符 4" descr="微信图片_20210124090207"/>
          <p:cNvPicPr>
            <a:picLocks noGrp="1" noChangeAspect="1"/>
          </p:cNvPicPr>
          <p:nvPr>
            <p:ph sz="half" idx="4294967295"/>
          </p:nvPr>
        </p:nvPicPr>
        <p:blipFill>
          <a:blip r:embed="rId3"/>
          <a:stretch>
            <a:fillRect/>
          </a:stretch>
        </p:blipFill>
        <p:spPr>
          <a:xfrm>
            <a:off x="532130" y="3154680"/>
            <a:ext cx="2430145" cy="3240405"/>
          </a:xfrm>
          <a:prstGeom prst="rect">
            <a:avLst/>
          </a:prstGeom>
        </p:spPr>
      </p:pic>
      <p:sp>
        <p:nvSpPr>
          <p:cNvPr id="7" name="文本框 6"/>
          <p:cNvSpPr txBox="1"/>
          <p:nvPr/>
        </p:nvSpPr>
        <p:spPr>
          <a:xfrm>
            <a:off x="1247140" y="1808480"/>
            <a:ext cx="10330180" cy="1260475"/>
          </a:xfrm>
          <a:prstGeom prst="rect">
            <a:avLst/>
          </a:prstGeom>
          <a:noFill/>
        </p:spPr>
        <p:txBody>
          <a:bodyPr wrap="square" rtlCol="0">
            <a:spAutoFit/>
          </a:bodyPr>
          <a:lstStyle/>
          <a:p>
            <a:r>
              <a:rPr lang="zh-CN" altLang="en-US" sz="2400" b="1">
                <a:solidFill>
                  <a:srgbClr val="C00000"/>
                </a:solidFill>
              </a:rPr>
              <a:t>欧拉定理：</a:t>
            </a:r>
          </a:p>
          <a:p>
            <a:r>
              <a:rPr lang="zh-CN" altLang="en-US" sz="2400" b="1"/>
              <a:t>简单多面体的顶点数</a:t>
            </a:r>
            <a:r>
              <a:rPr lang="en-US" altLang="zh-CN" sz="2400" b="1"/>
              <a:t>V</a:t>
            </a:r>
            <a:r>
              <a:rPr lang="zh-CN" altLang="en-US" sz="2400" b="1"/>
              <a:t>、棱数</a:t>
            </a:r>
            <a:r>
              <a:rPr lang="en-US" altLang="zh-CN" sz="2400" b="1"/>
              <a:t>E</a:t>
            </a:r>
            <a:r>
              <a:rPr lang="zh-CN" altLang="en-US" sz="2400" b="1"/>
              <a:t>、面数</a:t>
            </a:r>
            <a:r>
              <a:rPr lang="en-US" altLang="zh-CN" sz="2400" b="1"/>
              <a:t>F</a:t>
            </a:r>
            <a:r>
              <a:rPr lang="zh-CN" altLang="en-US" sz="2400" b="1"/>
              <a:t>，有以下关系：</a:t>
            </a:r>
            <a:r>
              <a:rPr lang="en-US" altLang="zh-CN" sz="2800" b="1"/>
              <a:t>V+F-E=2</a:t>
            </a:r>
            <a:endParaRPr lang="zh-CN" altLang="en-US" sz="2400" b="1"/>
          </a:p>
          <a:p>
            <a:endParaRPr lang="zh-CN" altLang="en-US" sz="2400" b="1"/>
          </a:p>
        </p:txBody>
      </p:sp>
      <p:pic>
        <p:nvPicPr>
          <p:cNvPr id="9" name="内容占位符 4" descr="微信图片_20210124090309"/>
          <p:cNvPicPr>
            <a:picLocks noGrp="1" noChangeAspect="1"/>
          </p:cNvPicPr>
          <p:nvPr>
            <p:ph sz="half" idx="4294967295"/>
          </p:nvPr>
        </p:nvPicPr>
        <p:blipFill>
          <a:blip r:embed="rId4"/>
          <a:stretch>
            <a:fillRect/>
          </a:stretch>
        </p:blipFill>
        <p:spPr>
          <a:xfrm rot="10800000">
            <a:off x="3134995" y="3253740"/>
            <a:ext cx="4194810" cy="3146425"/>
          </a:xfrm>
          <a:prstGeom prst="rect">
            <a:avLst/>
          </a:prstGeom>
        </p:spPr>
      </p:pic>
      <p:pic>
        <p:nvPicPr>
          <p:cNvPr id="10" name="内容占位符 7"/>
          <p:cNvPicPr>
            <a:picLocks noChangeAspect="1"/>
          </p:cNvPicPr>
          <p:nvPr/>
        </p:nvPicPr>
        <p:blipFill>
          <a:blip r:embed="rId5"/>
          <a:stretch>
            <a:fillRect/>
          </a:stretch>
        </p:blipFill>
        <p:spPr>
          <a:xfrm>
            <a:off x="7329805" y="3258820"/>
            <a:ext cx="3401695" cy="31413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18515"/>
            <a:ext cx="6147435" cy="574484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156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20</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6073775" y="818516"/>
            <a:ext cx="5939155" cy="5718809"/>
            <a:chOff x="816677" y="1544941"/>
            <a:chExt cx="5085080" cy="4099114"/>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917802" y="1557685"/>
              <a:ext cx="3616589"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试题分析</a:t>
              </a:r>
              <a:endParaRPr lang="zh-CN" sz="2600">
                <a:solidFill>
                  <a:srgbClr val="FF000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5" name="图片 4"/>
          <p:cNvPicPr>
            <a:picLocks noChangeAspect="1"/>
          </p:cNvPicPr>
          <p:nvPr/>
        </p:nvPicPr>
        <p:blipFill>
          <a:blip r:embed="rId3"/>
          <a:stretch>
            <a:fillRect/>
          </a:stretch>
        </p:blipFill>
        <p:spPr>
          <a:xfrm>
            <a:off x="140335" y="1400810"/>
            <a:ext cx="5920740" cy="3535680"/>
          </a:xfrm>
          <a:prstGeom prst="rect">
            <a:avLst/>
          </a:prstGeom>
        </p:spPr>
      </p:pic>
      <p:pic>
        <p:nvPicPr>
          <p:cNvPr id="10" name="图片 9"/>
          <p:cNvPicPr>
            <a:picLocks noChangeAspect="1"/>
          </p:cNvPicPr>
          <p:nvPr/>
        </p:nvPicPr>
        <p:blipFill>
          <a:blip r:embed="rId4"/>
          <a:stretch>
            <a:fillRect/>
          </a:stretch>
        </p:blipFill>
        <p:spPr>
          <a:xfrm>
            <a:off x="3699510" y="3372485"/>
            <a:ext cx="2279015" cy="1498600"/>
          </a:xfrm>
          <a:prstGeom prst="rect">
            <a:avLst/>
          </a:prstGeom>
        </p:spPr>
      </p:pic>
      <p:pic>
        <p:nvPicPr>
          <p:cNvPr id="11" name="图片 10"/>
          <p:cNvPicPr>
            <a:picLocks noChangeAspect="1"/>
          </p:cNvPicPr>
          <p:nvPr/>
        </p:nvPicPr>
        <p:blipFill>
          <a:blip r:embed="rId5"/>
          <a:stretch>
            <a:fillRect/>
          </a:stretch>
        </p:blipFill>
        <p:spPr>
          <a:xfrm>
            <a:off x="140335" y="4936490"/>
            <a:ext cx="5974080" cy="754380"/>
          </a:xfrm>
          <a:prstGeom prst="rect">
            <a:avLst/>
          </a:prstGeom>
        </p:spPr>
      </p:pic>
      <p:pic>
        <p:nvPicPr>
          <p:cNvPr id="12" name="图片 11"/>
          <p:cNvPicPr>
            <a:picLocks noChangeAspect="1"/>
          </p:cNvPicPr>
          <p:nvPr/>
        </p:nvPicPr>
        <p:blipFill>
          <a:blip r:embed="rId6"/>
          <a:stretch>
            <a:fillRect/>
          </a:stretch>
        </p:blipFill>
        <p:spPr>
          <a:xfrm>
            <a:off x="153035" y="5690870"/>
            <a:ext cx="3958590" cy="748030"/>
          </a:xfrm>
          <a:prstGeom prst="rect">
            <a:avLst/>
          </a:prstGeom>
        </p:spPr>
      </p:pic>
      <p:pic>
        <p:nvPicPr>
          <p:cNvPr id="2" name="图片 1"/>
          <p:cNvPicPr>
            <a:picLocks noChangeAspect="1"/>
          </p:cNvPicPr>
          <p:nvPr/>
        </p:nvPicPr>
        <p:blipFill>
          <a:blip r:embed="rId7"/>
          <a:stretch>
            <a:fillRect/>
          </a:stretch>
        </p:blipFill>
        <p:spPr>
          <a:xfrm>
            <a:off x="6191885" y="1660525"/>
            <a:ext cx="5588000" cy="1134745"/>
          </a:xfrm>
          <a:prstGeom prst="rect">
            <a:avLst/>
          </a:prstGeom>
        </p:spPr>
      </p:pic>
      <p:pic>
        <p:nvPicPr>
          <p:cNvPr id="3" name="图片 2"/>
          <p:cNvPicPr>
            <a:picLocks noChangeAspect="1"/>
          </p:cNvPicPr>
          <p:nvPr/>
        </p:nvPicPr>
        <p:blipFill>
          <a:blip r:embed="rId8"/>
          <a:stretch>
            <a:fillRect/>
          </a:stretch>
        </p:blipFill>
        <p:spPr>
          <a:xfrm>
            <a:off x="6287770" y="2936240"/>
            <a:ext cx="5885815" cy="20002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9730" y="147320"/>
            <a:ext cx="10515600" cy="1325563"/>
          </a:xfrm>
        </p:spPr>
        <p:txBody>
          <a:bodyPr/>
          <a:lstStyle/>
          <a:p>
            <a:r>
              <a:rPr lang="zh-CN" altLang="en-US" sz="3200" b="1"/>
              <a:t>案例分享：</a:t>
            </a:r>
            <a:r>
              <a:rPr lang="zh-CN" altLang="en-US" sz="3200" b="1">
                <a:sym typeface="+mn-ea"/>
              </a:rPr>
              <a:t>师生共探究</a:t>
            </a:r>
          </a:p>
        </p:txBody>
      </p:sp>
      <p:pic>
        <p:nvPicPr>
          <p:cNvPr id="14" name="内容占位符 13"/>
          <p:cNvPicPr>
            <a:picLocks noGrp="1" noChangeAspect="1"/>
          </p:cNvPicPr>
          <p:nvPr>
            <p:ph sz="half" idx="2"/>
          </p:nvPr>
        </p:nvPicPr>
        <p:blipFill>
          <a:blip r:embed="rId3"/>
          <a:stretch>
            <a:fillRect/>
          </a:stretch>
        </p:blipFill>
        <p:spPr>
          <a:xfrm>
            <a:off x="8119110" y="147320"/>
            <a:ext cx="3846195" cy="6585585"/>
          </a:xfrm>
          <a:prstGeom prst="rect">
            <a:avLst/>
          </a:prstGeom>
        </p:spPr>
      </p:pic>
      <p:pic>
        <p:nvPicPr>
          <p:cNvPr id="17" name="图片 16"/>
          <p:cNvPicPr>
            <a:picLocks noChangeAspect="1"/>
          </p:cNvPicPr>
          <p:nvPr/>
        </p:nvPicPr>
        <p:blipFill>
          <a:blip r:embed="rId4"/>
          <a:stretch>
            <a:fillRect/>
          </a:stretch>
        </p:blipFill>
        <p:spPr>
          <a:xfrm>
            <a:off x="666750" y="1381760"/>
            <a:ext cx="3848100" cy="5261610"/>
          </a:xfrm>
          <a:prstGeom prst="rect">
            <a:avLst/>
          </a:prstGeom>
        </p:spPr>
      </p:pic>
      <p:pic>
        <p:nvPicPr>
          <p:cNvPr id="21" name="内容占位符 20"/>
          <p:cNvPicPr>
            <a:picLocks noGrp="1" noChangeAspect="1"/>
          </p:cNvPicPr>
          <p:nvPr>
            <p:ph sz="half" idx="1"/>
          </p:nvPr>
        </p:nvPicPr>
        <p:blipFill>
          <a:blip r:embed="rId5"/>
          <a:stretch>
            <a:fillRect/>
          </a:stretch>
        </p:blipFill>
        <p:spPr>
          <a:xfrm>
            <a:off x="4514850" y="1292225"/>
            <a:ext cx="3544570" cy="544131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20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6073775" y="836296"/>
            <a:ext cx="6047104" cy="5726429"/>
            <a:chOff x="816677" y="1539479"/>
            <a:chExt cx="5177506"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909103"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2020</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年新旧高考全国</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Ⅰ</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卷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21</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8" name="图片 7"/>
          <p:cNvPicPr>
            <a:picLocks noChangeAspect="1"/>
          </p:cNvPicPr>
          <p:nvPr/>
        </p:nvPicPr>
        <p:blipFill>
          <a:blip r:embed="rId3"/>
          <a:stretch>
            <a:fillRect/>
          </a:stretch>
        </p:blipFill>
        <p:spPr>
          <a:xfrm>
            <a:off x="6181725" y="1666875"/>
            <a:ext cx="5574665" cy="1892935"/>
          </a:xfrm>
          <a:prstGeom prst="rect">
            <a:avLst/>
          </a:prstGeom>
        </p:spPr>
      </p:pic>
      <p:pic>
        <p:nvPicPr>
          <p:cNvPr id="3" name="图片 2"/>
          <p:cNvPicPr>
            <a:picLocks noChangeAspect="1"/>
          </p:cNvPicPr>
          <p:nvPr/>
        </p:nvPicPr>
        <p:blipFill>
          <a:blip r:embed="rId4"/>
          <a:stretch>
            <a:fillRect/>
          </a:stretch>
        </p:blipFill>
        <p:spPr>
          <a:xfrm>
            <a:off x="241935" y="1371600"/>
            <a:ext cx="5736590" cy="1974850"/>
          </a:xfrm>
          <a:prstGeom prst="rect">
            <a:avLst/>
          </a:prstGeom>
        </p:spPr>
      </p:pic>
      <p:pic>
        <p:nvPicPr>
          <p:cNvPr id="4" name="图片 3"/>
          <p:cNvPicPr>
            <a:picLocks noChangeAspect="1"/>
          </p:cNvPicPr>
          <p:nvPr/>
        </p:nvPicPr>
        <p:blipFill>
          <a:blip r:embed="rId5"/>
          <a:stretch>
            <a:fillRect/>
          </a:stretch>
        </p:blipFill>
        <p:spPr>
          <a:xfrm>
            <a:off x="338455" y="4620260"/>
            <a:ext cx="5441315" cy="1821180"/>
          </a:xfrm>
          <a:prstGeom prst="rect">
            <a:avLst/>
          </a:prstGeom>
        </p:spPr>
      </p:pic>
      <p:pic>
        <p:nvPicPr>
          <p:cNvPr id="7" name="图片 6"/>
          <p:cNvPicPr>
            <a:picLocks noChangeAspect="1"/>
          </p:cNvPicPr>
          <p:nvPr/>
        </p:nvPicPr>
        <p:blipFill>
          <a:blip r:embed="rId6"/>
          <a:srcRect r="6254"/>
          <a:stretch>
            <a:fillRect/>
          </a:stretch>
        </p:blipFill>
        <p:spPr>
          <a:xfrm>
            <a:off x="6283960" y="3488055"/>
            <a:ext cx="5668645" cy="1792605"/>
          </a:xfrm>
          <a:prstGeom prst="rect">
            <a:avLst/>
          </a:prstGeom>
        </p:spPr>
      </p:pic>
      <p:pic>
        <p:nvPicPr>
          <p:cNvPr id="9" name="图片 8"/>
          <p:cNvPicPr>
            <a:picLocks noChangeAspect="1"/>
          </p:cNvPicPr>
          <p:nvPr/>
        </p:nvPicPr>
        <p:blipFill>
          <a:blip r:embed="rId7"/>
          <a:stretch>
            <a:fillRect/>
          </a:stretch>
        </p:blipFill>
        <p:spPr>
          <a:xfrm>
            <a:off x="140335" y="3068320"/>
            <a:ext cx="6143625" cy="146685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3526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22</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43915"/>
            <a:ext cx="6034405" cy="5718810"/>
            <a:chOff x="816677" y="1544941"/>
            <a:chExt cx="5085080" cy="4099114"/>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8" name="图片 7"/>
          <p:cNvPicPr>
            <a:picLocks noChangeAspect="1"/>
          </p:cNvPicPr>
          <p:nvPr/>
        </p:nvPicPr>
        <p:blipFill>
          <a:blip r:embed="rId3"/>
          <a:stretch>
            <a:fillRect/>
          </a:stretch>
        </p:blipFill>
        <p:spPr>
          <a:xfrm>
            <a:off x="6181725" y="1666875"/>
            <a:ext cx="5574665" cy="1892935"/>
          </a:xfrm>
          <a:prstGeom prst="rect">
            <a:avLst/>
          </a:prstGeom>
        </p:spPr>
      </p:pic>
      <p:pic>
        <p:nvPicPr>
          <p:cNvPr id="3" name="图片 2"/>
          <p:cNvPicPr>
            <a:picLocks noChangeAspect="1"/>
          </p:cNvPicPr>
          <p:nvPr/>
        </p:nvPicPr>
        <p:blipFill>
          <a:blip r:embed="rId4"/>
          <a:stretch>
            <a:fillRect/>
          </a:stretch>
        </p:blipFill>
        <p:spPr>
          <a:xfrm>
            <a:off x="245110" y="1448435"/>
            <a:ext cx="5628005" cy="1937385"/>
          </a:xfrm>
          <a:prstGeom prst="rect">
            <a:avLst/>
          </a:prstGeom>
        </p:spPr>
      </p:pic>
      <p:pic>
        <p:nvPicPr>
          <p:cNvPr id="4" name="图片 3"/>
          <p:cNvPicPr>
            <a:picLocks noChangeAspect="1"/>
          </p:cNvPicPr>
          <p:nvPr/>
        </p:nvPicPr>
        <p:blipFill>
          <a:blip r:embed="rId5"/>
          <a:stretch>
            <a:fillRect/>
          </a:stretch>
        </p:blipFill>
        <p:spPr>
          <a:xfrm>
            <a:off x="487680" y="3209925"/>
            <a:ext cx="4991100" cy="1971675"/>
          </a:xfrm>
          <a:prstGeom prst="rect">
            <a:avLst/>
          </a:prstGeom>
        </p:spPr>
      </p:pic>
      <p:pic>
        <p:nvPicPr>
          <p:cNvPr id="6" name="图片 5"/>
          <p:cNvPicPr>
            <a:picLocks noChangeAspect="1"/>
          </p:cNvPicPr>
          <p:nvPr/>
        </p:nvPicPr>
        <p:blipFill>
          <a:blip r:embed="rId6"/>
          <a:stretch>
            <a:fillRect/>
          </a:stretch>
        </p:blipFill>
        <p:spPr>
          <a:xfrm>
            <a:off x="5873115" y="1546860"/>
            <a:ext cx="6007100" cy="417639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639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5</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a:p>
              <a:pPr algn="ct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山东高考（第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21</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236220" y="1429385"/>
            <a:ext cx="6044565" cy="2080895"/>
          </a:xfrm>
          <a:prstGeom prst="rect">
            <a:avLst/>
          </a:prstGeom>
        </p:spPr>
      </p:pic>
      <p:pic>
        <p:nvPicPr>
          <p:cNvPr id="4" name="图片 3"/>
          <p:cNvPicPr>
            <a:picLocks noChangeAspect="1"/>
          </p:cNvPicPr>
          <p:nvPr/>
        </p:nvPicPr>
        <p:blipFill>
          <a:blip r:embed="rId4"/>
          <a:stretch>
            <a:fillRect/>
          </a:stretch>
        </p:blipFill>
        <p:spPr>
          <a:xfrm>
            <a:off x="454660" y="3418840"/>
            <a:ext cx="5210175" cy="2781300"/>
          </a:xfrm>
          <a:prstGeom prst="rect">
            <a:avLst/>
          </a:prstGeom>
        </p:spPr>
      </p:pic>
      <p:pic>
        <p:nvPicPr>
          <p:cNvPr id="5" name="图片 4"/>
          <p:cNvPicPr>
            <a:picLocks noChangeAspect="1"/>
          </p:cNvPicPr>
          <p:nvPr/>
        </p:nvPicPr>
        <p:blipFill>
          <a:blip r:embed="rId5"/>
          <a:stretch>
            <a:fillRect/>
          </a:stretch>
        </p:blipFill>
        <p:spPr>
          <a:xfrm>
            <a:off x="6217920" y="1371600"/>
            <a:ext cx="5139055" cy="50634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0335" y="836295"/>
            <a:ext cx="5838190" cy="5727065"/>
            <a:chOff x="816677" y="1534780"/>
            <a:chExt cx="5085080" cy="4109275"/>
          </a:xfrm>
        </p:grpSpPr>
        <p:sp>
          <p:nvSpPr>
            <p:cNvPr id="15" name="矩形 14"/>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矩形 24"/>
            <p:cNvSpPr/>
            <p:nvPr/>
          </p:nvSpPr>
          <p:spPr>
            <a:xfrm>
              <a:off x="816677" y="1534780"/>
              <a:ext cx="5085080" cy="384091"/>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PA-1022131"/>
            <p:cNvSpPr/>
            <p:nvPr/>
          </p:nvSpPr>
          <p:spPr>
            <a:xfrm>
              <a:off x="816677" y="1534780"/>
              <a:ext cx="4952411" cy="639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八省市新高考适应性考试 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5</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a:p>
              <a:pPr algn="ctr"/>
              <a:endPar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矩形 2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1" name="组合 40"/>
          <p:cNvGrpSpPr/>
          <p:nvPr/>
        </p:nvGrpSpPr>
        <p:grpSpPr>
          <a:xfrm>
            <a:off x="5978525" y="836296"/>
            <a:ext cx="6034405" cy="5726429"/>
            <a:chOff x="735124" y="1539479"/>
            <a:chExt cx="5166633" cy="4104576"/>
          </a:xfrm>
        </p:grpSpPr>
        <p:sp>
          <p:nvSpPr>
            <p:cNvPr id="42" name="矩形 41"/>
            <p:cNvSpPr/>
            <p:nvPr/>
          </p:nvSpPr>
          <p:spPr>
            <a:xfrm>
              <a:off x="816677" y="1545020"/>
              <a:ext cx="5084975" cy="409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矩形 42"/>
            <p:cNvSpPr/>
            <p:nvPr/>
          </p:nvSpPr>
          <p:spPr>
            <a:xfrm>
              <a:off x="816677" y="1544941"/>
              <a:ext cx="5085080" cy="378233"/>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PA-1022131"/>
            <p:cNvSpPr/>
            <p:nvPr/>
          </p:nvSpPr>
          <p:spPr>
            <a:xfrm>
              <a:off x="735124" y="1539479"/>
              <a:ext cx="5085080" cy="3522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山东高考（第</a:t>
              </a:r>
              <a:r>
                <a:rPr lang="en-US" altLang="zh-CN"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21</a:t>
              </a:r>
              <a:r>
                <a:rPr lang="zh-CN" altLang="en-US" sz="260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题）</a:t>
              </a:r>
            </a:p>
          </p:txBody>
        </p:sp>
        <p:sp>
          <p:nvSpPr>
            <p:cNvPr id="46" name="矩形 45"/>
            <p:cNvSpPr/>
            <p:nvPr/>
          </p:nvSpPr>
          <p:spPr>
            <a:xfrm>
              <a:off x="816677" y="5556687"/>
              <a:ext cx="5084975" cy="87367"/>
            </a:xfrm>
            <a:prstGeom prst="rect">
              <a:avLst/>
            </a:prstGeom>
            <a:gradFill>
              <a:gsLst>
                <a:gs pos="100000">
                  <a:srgbClr val="5B76EC"/>
                </a:gs>
                <a:gs pos="0">
                  <a:srgbClr val="3C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3" name="图片 2"/>
          <p:cNvPicPr>
            <a:picLocks noChangeAspect="1"/>
          </p:cNvPicPr>
          <p:nvPr/>
        </p:nvPicPr>
        <p:blipFill>
          <a:blip r:embed="rId3"/>
          <a:stretch>
            <a:fillRect/>
          </a:stretch>
        </p:blipFill>
        <p:spPr>
          <a:xfrm>
            <a:off x="236220" y="1429385"/>
            <a:ext cx="6044565" cy="2080895"/>
          </a:xfrm>
          <a:prstGeom prst="rect">
            <a:avLst/>
          </a:prstGeom>
        </p:spPr>
      </p:pic>
      <p:pic>
        <p:nvPicPr>
          <p:cNvPr id="2" name="图片 1"/>
          <p:cNvPicPr>
            <a:picLocks noChangeAspect="1"/>
          </p:cNvPicPr>
          <p:nvPr/>
        </p:nvPicPr>
        <p:blipFill>
          <a:blip r:embed="rId4"/>
          <a:stretch>
            <a:fillRect/>
          </a:stretch>
        </p:blipFill>
        <p:spPr>
          <a:xfrm>
            <a:off x="325120" y="3901440"/>
            <a:ext cx="6156960" cy="1962150"/>
          </a:xfrm>
          <a:prstGeom prst="rect">
            <a:avLst/>
          </a:prstGeom>
        </p:spPr>
      </p:pic>
      <p:pic>
        <p:nvPicPr>
          <p:cNvPr id="6" name="图片 5"/>
          <p:cNvPicPr>
            <a:picLocks noChangeAspect="1"/>
          </p:cNvPicPr>
          <p:nvPr/>
        </p:nvPicPr>
        <p:blipFill>
          <a:blip r:embed="rId5"/>
          <a:stretch>
            <a:fillRect/>
          </a:stretch>
        </p:blipFill>
        <p:spPr>
          <a:xfrm>
            <a:off x="6231255" y="1429385"/>
            <a:ext cx="5686425" cy="46628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7055" y="1005004"/>
            <a:ext cx="11323955" cy="5236210"/>
            <a:chOff x="881974" y="1224557"/>
            <a:chExt cx="11323955" cy="4521575"/>
          </a:xfrm>
        </p:grpSpPr>
        <p:sp>
          <p:nvSpPr>
            <p:cNvPr id="5" name="矩形 4"/>
            <p:cNvSpPr/>
            <p:nvPr/>
          </p:nvSpPr>
          <p:spPr>
            <a:xfrm>
              <a:off x="1085174" y="1224557"/>
              <a:ext cx="11120755" cy="452157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文本框 13"/>
            <p:cNvSpPr txBox="1"/>
            <p:nvPr/>
          </p:nvSpPr>
          <p:spPr>
            <a:xfrm>
              <a:off x="1397594" y="1367113"/>
              <a:ext cx="10713085" cy="3668914"/>
            </a:xfrm>
            <a:prstGeom prst="rect">
              <a:avLst/>
            </a:prstGeom>
            <a:noFill/>
          </p:spPr>
          <p:txBody>
            <a:bodyPr wrap="square" rtlCol="0">
              <a:spAutoFit/>
            </a:bodyPr>
            <a:lstStyle/>
            <a:p>
              <a:pPr indent="0" algn="just" fontAlgn="auto">
                <a:lnSpc>
                  <a:spcPct val="130000"/>
                </a:lnSpc>
                <a:spcBef>
                  <a:spcPct val="0"/>
                </a:spcBef>
                <a:spcAft>
                  <a:spcPct val="0"/>
                </a:spcAft>
                <a:buFont typeface="Wingdings" panose="05000000000000000000" pitchFamily="2" charset="2"/>
                <a:buNone/>
              </a:pPr>
              <a:r>
                <a:rPr lang="zh-CN" sz="32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一、试题体现了</a:t>
              </a:r>
              <a:r>
                <a:rPr sz="32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“低起点、多层次、高落差”的调控策略</a:t>
              </a:r>
              <a:r>
                <a:rPr lang="zh-CN" sz="32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，表现在：</a:t>
              </a:r>
              <a:endParaRPr sz="24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algn="just" fontAlgn="auto">
                <a:lnSpc>
                  <a:spcPct val="130000"/>
                </a:lnSpc>
                <a:spcBef>
                  <a:spcPct val="0"/>
                </a:spcBef>
                <a:spcAft>
                  <a:spcPct val="0"/>
                </a:spcAft>
                <a:buFont typeface="Wingdings" panose="05000000000000000000" pitchFamily="2" charset="2"/>
                <a:buNone/>
              </a:pP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第一、</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四个台阶均遵循</a:t>
              </a: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起点低、入口宽，</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渐次提升的规律，减少繁杂的计算，突出数学思维，凸显考查数学知识的宽度（开放性）和扎实程度；</a:t>
              </a:r>
            </a:p>
            <a:p>
              <a:pPr indent="0" algn="just" fontAlgn="auto">
                <a:lnSpc>
                  <a:spcPct val="130000"/>
                </a:lnSpc>
                <a:spcBef>
                  <a:spcPct val="0"/>
                </a:spcBef>
                <a:spcAft>
                  <a:spcPct val="0"/>
                </a:spcAft>
                <a:buFont typeface="Wingdings" panose="05000000000000000000" pitchFamily="2" charset="2"/>
                <a:buNone/>
              </a:pP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第二、“多层次”体现</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在</a:t>
              </a: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试题难度设计上重视思维的层次性</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a:t>
              </a:r>
            </a:p>
            <a:p>
              <a:pPr indent="0" algn="just" fontAlgn="auto">
                <a:lnSpc>
                  <a:spcPct val="130000"/>
                </a:lnSpc>
                <a:spcBef>
                  <a:spcPct val="0"/>
                </a:spcBef>
                <a:spcAft>
                  <a:spcPct val="0"/>
                </a:spcAft>
                <a:buFont typeface="Wingdings" panose="05000000000000000000" pitchFamily="2" charset="2"/>
                <a:buNone/>
              </a:pP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第三、“高落差”体现</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在</a:t>
              </a: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重视数学科</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的选拔功能，在</a:t>
              </a:r>
              <a:r>
                <a:rPr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综合性、创新性</a:t>
              </a: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展现。</a:t>
              </a:r>
            </a:p>
            <a:p>
              <a:pPr indent="0" algn="just" fontAlgn="auto">
                <a:lnSpc>
                  <a:spcPct val="130000"/>
                </a:lnSpc>
                <a:spcBef>
                  <a:spcPct val="0"/>
                </a:spcBef>
                <a:spcAft>
                  <a:spcPct val="0"/>
                </a:spcAft>
                <a:buFont typeface="Wingdings" panose="05000000000000000000" pitchFamily="2" charset="2"/>
                <a:buNone/>
              </a:pPr>
              <a:r>
                <a:rPr 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    如第</a:t>
              </a:r>
              <a:r>
                <a:rPr lang="en-US" alt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20</a:t>
              </a:r>
              <a:r>
                <a:rPr lang="zh-CN" altLang="en-US"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题，在高中体现高等数学微分几何，考察空间弯曲性</a:t>
              </a:r>
              <a:r>
                <a:rPr lang="en-US" altLang="zh-CN"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a:t>
              </a:r>
              <a:r>
                <a:rPr lang="zh-CN" altLang="en-US"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曲率”</a:t>
              </a:r>
            </a:p>
            <a:p>
              <a:pPr indent="0" algn="just" fontAlgn="auto">
                <a:lnSpc>
                  <a:spcPct val="130000"/>
                </a:lnSpc>
                <a:spcBef>
                  <a:spcPct val="0"/>
                </a:spcBef>
                <a:spcAft>
                  <a:spcPct val="0"/>
                </a:spcAft>
                <a:buFont typeface="Wingdings" panose="05000000000000000000" pitchFamily="2" charset="2"/>
                <a:buNone/>
              </a:pPr>
              <a:r>
                <a:rPr lang="zh-CN" altLang="en-US" sz="2400" b="1">
                  <a:solidFill>
                    <a:schemeClr val="tx1"/>
                  </a:solidFill>
                  <a:latin typeface="仿宋" panose="02010609060101010101" charset="-122"/>
                  <a:ea typeface="仿宋" panose="02010609060101010101" charset="-122"/>
                  <a:cs typeface="仿宋" panose="02010609060101010101" charset="-122"/>
                  <a:sym typeface="Arial" panose="020B0604020202020204" pitchFamily="34" charset="0"/>
                </a:rPr>
                <a:t>    </a:t>
              </a:r>
            </a:p>
          </p:txBody>
        </p:sp>
      </p:grpSp>
      <p:sp>
        <p:nvSpPr>
          <p:cNvPr id="3" name="文本框 2"/>
          <p:cNvSpPr txBox="1"/>
          <p:nvPr/>
        </p:nvSpPr>
        <p:spPr>
          <a:xfrm>
            <a:off x="2914650" y="422275"/>
            <a:ext cx="7648575" cy="583565"/>
          </a:xfrm>
          <a:prstGeom prst="rect">
            <a:avLst/>
          </a:prstGeom>
          <a:noFill/>
        </p:spPr>
        <p:txBody>
          <a:bodyPr wrap="square" rtlCol="0">
            <a:spAutoFit/>
          </a:bodyPr>
          <a:lstStyle/>
          <a:p>
            <a:r>
              <a:rPr lang="zh-CN" altLang="en-US" sz="3200" b="1">
                <a:solidFill>
                  <a:srgbClr val="C00000"/>
                </a:solidFill>
                <a:latin typeface="方正粗黑宋简体" panose="02000000000000000000" charset="-122"/>
                <a:ea typeface="方正粗黑宋简体" panose="02000000000000000000" charset="-122"/>
              </a:rPr>
              <a:t>全国八省市适应性考试试题的总体评价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custDataLst>
              <p:tags r:id="rId1"/>
            </p:custDataLst>
          </p:nvPr>
        </p:nvGraphicFramePr>
        <p:xfrm>
          <a:off x="857885" y="1433195"/>
          <a:ext cx="9717405" cy="5032375"/>
        </p:xfrm>
        <a:graphic>
          <a:graphicData uri="http://schemas.openxmlformats.org/drawingml/2006/table">
            <a:tbl>
              <a:tblPr firstRow="1" bandRow="1">
                <a:tableStyleId>{5C22544A-7EE6-4342-B048-85BDC9FD1C3A}</a:tableStyleId>
              </a:tblPr>
              <a:tblGrid>
                <a:gridCol w="4985385">
                  <a:extLst>
                    <a:ext uri="{9D8B030D-6E8A-4147-A177-3AD203B41FA5}">
                      <a16:colId xmlns:a16="http://schemas.microsoft.com/office/drawing/2014/main" val="20000"/>
                    </a:ext>
                  </a:extLst>
                </a:gridCol>
                <a:gridCol w="4732020">
                  <a:extLst>
                    <a:ext uri="{9D8B030D-6E8A-4147-A177-3AD203B41FA5}">
                      <a16:colId xmlns:a16="http://schemas.microsoft.com/office/drawing/2014/main" val="20001"/>
                    </a:ext>
                  </a:extLst>
                </a:gridCol>
              </a:tblGrid>
              <a:tr h="807085">
                <a:tc>
                  <a:txBody>
                    <a:bodyPr/>
                    <a:lstStyle/>
                    <a:p>
                      <a:pPr algn="ctr"/>
                      <a:r>
                        <a:rPr lang="zh-CN" altLang="en-US" sz="2000">
                          <a:solidFill>
                            <a:schemeClr val="tx1"/>
                          </a:solidFill>
                        </a:rPr>
                        <a:t>试题</a:t>
                      </a:r>
                    </a:p>
                  </a:txBody>
                  <a:tcPr anchor="ctr"/>
                </a:tc>
                <a:tc>
                  <a:txBody>
                    <a:bodyPr/>
                    <a:lstStyle/>
                    <a:p>
                      <a:pPr algn="ctr"/>
                      <a:r>
                        <a:rPr lang="zh-CN" altLang="en-US" sz="2000">
                          <a:solidFill>
                            <a:schemeClr val="tx1"/>
                          </a:solidFill>
                        </a:rPr>
                        <a:t>函数模型</a:t>
                      </a:r>
                    </a:p>
                  </a:txBody>
                  <a:tcPr anchor="ctr"/>
                </a:tc>
                <a:extLst>
                  <a:ext uri="{0D108BD9-81ED-4DB2-BD59-A6C34878D82A}">
                    <a16:rowId xmlns:a16="http://schemas.microsoft.com/office/drawing/2014/main" val="10000"/>
                  </a:ext>
                </a:extLst>
              </a:tr>
              <a:tr h="807085">
                <a:tc>
                  <a:txBody>
                    <a:bodyPr/>
                    <a:lstStyle/>
                    <a:p>
                      <a:pPr algn="ctr"/>
                      <a:r>
                        <a:rPr lang="en-US" altLang="zh-CN" sz="2000">
                          <a:solidFill>
                            <a:schemeClr val="tx1"/>
                          </a:solidFill>
                        </a:rPr>
                        <a:t>2019</a:t>
                      </a:r>
                      <a:r>
                        <a:rPr lang="zh-CN" altLang="en-US" sz="2000">
                          <a:solidFill>
                            <a:schemeClr val="tx1"/>
                          </a:solidFill>
                        </a:rPr>
                        <a:t>年全国</a:t>
                      </a:r>
                      <a:r>
                        <a:rPr lang="en-US" altLang="zh-CN" sz="2000">
                          <a:solidFill>
                            <a:schemeClr val="tx1"/>
                          </a:solidFill>
                        </a:rPr>
                        <a:t>Ⅰ</a:t>
                      </a:r>
                      <a:r>
                        <a:rPr lang="zh-CN" altLang="en-US" sz="2000">
                          <a:solidFill>
                            <a:schemeClr val="tx1"/>
                          </a:solidFill>
                        </a:rPr>
                        <a:t>卷</a:t>
                      </a:r>
                    </a:p>
                  </a:txBody>
                  <a:tcPr anchor="ctr"/>
                </a:tc>
                <a:tc>
                  <a:txBody>
                    <a:bodyPr/>
                    <a:lstStyle/>
                    <a:p>
                      <a:pPr algn="ctr"/>
                      <a:endParaRPr lang="zh-CN" altLang="en-US" sz="2000">
                        <a:solidFill>
                          <a:schemeClr val="tx1"/>
                        </a:solidFill>
                      </a:endParaRPr>
                    </a:p>
                  </a:txBody>
                  <a:tcPr anchor="ctr"/>
                </a:tc>
                <a:extLst>
                  <a:ext uri="{0D108BD9-81ED-4DB2-BD59-A6C34878D82A}">
                    <a16:rowId xmlns:a16="http://schemas.microsoft.com/office/drawing/2014/main" val="10001"/>
                  </a:ext>
                </a:extLst>
              </a:tr>
              <a:tr h="898525">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2000">
                          <a:solidFill>
                            <a:schemeClr val="tx1"/>
                          </a:solidFill>
                        </a:rPr>
                        <a:t>2018</a:t>
                      </a:r>
                      <a:r>
                        <a:rPr lang="zh-CN" altLang="en-US" sz="2000">
                          <a:solidFill>
                            <a:schemeClr val="tx1"/>
                          </a:solidFill>
                        </a:rPr>
                        <a:t>年全国</a:t>
                      </a:r>
                      <a:r>
                        <a:rPr lang="en-US" altLang="zh-CN" sz="2000">
                          <a:solidFill>
                            <a:schemeClr val="tx1"/>
                          </a:solidFill>
                        </a:rPr>
                        <a:t>Ⅰ</a:t>
                      </a:r>
                      <a:r>
                        <a:rPr lang="zh-CN" altLang="en-US" sz="2000">
                          <a:solidFill>
                            <a:schemeClr val="tx1"/>
                          </a:solidFill>
                        </a:rPr>
                        <a:t>卷</a:t>
                      </a:r>
                    </a:p>
                  </a:txBody>
                  <a:tcPr anchor="ctr"/>
                </a:tc>
                <a:tc>
                  <a:txBody>
                    <a:bodyPr/>
                    <a:lstStyle/>
                    <a:p>
                      <a:pPr algn="ctr"/>
                      <a:endParaRPr lang="zh-CN" altLang="en-US" sz="2000">
                        <a:solidFill>
                          <a:schemeClr val="tx1"/>
                        </a:solidFill>
                      </a:endParaRPr>
                    </a:p>
                  </a:txBody>
                  <a:tcPr anchor="ctr"/>
                </a:tc>
                <a:extLst>
                  <a:ext uri="{0D108BD9-81ED-4DB2-BD59-A6C34878D82A}">
                    <a16:rowId xmlns:a16="http://schemas.microsoft.com/office/drawing/2014/main" val="10002"/>
                  </a:ext>
                </a:extLst>
              </a:tr>
              <a:tr h="905510">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2000">
                          <a:solidFill>
                            <a:schemeClr val="tx1"/>
                          </a:solidFill>
                        </a:rPr>
                        <a:t>2017</a:t>
                      </a:r>
                      <a:r>
                        <a:rPr lang="zh-CN" altLang="en-US" sz="2000">
                          <a:solidFill>
                            <a:schemeClr val="tx1"/>
                          </a:solidFill>
                        </a:rPr>
                        <a:t>年全国</a:t>
                      </a:r>
                      <a:r>
                        <a:rPr lang="en-US" altLang="zh-CN" sz="2000">
                          <a:solidFill>
                            <a:schemeClr val="tx1"/>
                          </a:solidFill>
                        </a:rPr>
                        <a:t>Ⅰ</a:t>
                      </a:r>
                      <a:r>
                        <a:rPr lang="zh-CN" altLang="en-US" sz="2000">
                          <a:solidFill>
                            <a:schemeClr val="tx1"/>
                          </a:solidFill>
                        </a:rPr>
                        <a:t>卷</a:t>
                      </a:r>
                    </a:p>
                  </a:txBody>
                  <a:tcPr anchor="ctr"/>
                </a:tc>
                <a:tc>
                  <a:txBody>
                    <a:bodyPr/>
                    <a:lstStyle/>
                    <a:p>
                      <a:pPr algn="ctr"/>
                      <a:endParaRPr lang="zh-CN" altLang="en-US" sz="2000">
                        <a:solidFill>
                          <a:schemeClr val="tx1"/>
                        </a:solidFill>
                      </a:endParaRPr>
                    </a:p>
                  </a:txBody>
                  <a:tcPr anchor="ctr"/>
                </a:tc>
                <a:extLst>
                  <a:ext uri="{0D108BD9-81ED-4DB2-BD59-A6C34878D82A}">
                    <a16:rowId xmlns:a16="http://schemas.microsoft.com/office/drawing/2014/main" val="10003"/>
                  </a:ext>
                </a:extLst>
              </a:tr>
              <a:tr h="807085">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2000">
                          <a:solidFill>
                            <a:schemeClr val="tx1"/>
                          </a:solidFill>
                        </a:rPr>
                        <a:t>2016</a:t>
                      </a:r>
                      <a:r>
                        <a:rPr lang="zh-CN" altLang="en-US" sz="2000">
                          <a:solidFill>
                            <a:schemeClr val="tx1"/>
                          </a:solidFill>
                        </a:rPr>
                        <a:t>年全国</a:t>
                      </a:r>
                      <a:r>
                        <a:rPr lang="en-US" altLang="zh-CN" sz="2000">
                          <a:solidFill>
                            <a:schemeClr val="tx1"/>
                          </a:solidFill>
                        </a:rPr>
                        <a:t>Ⅰ</a:t>
                      </a:r>
                      <a:r>
                        <a:rPr lang="zh-CN" altLang="en-US" sz="2000">
                          <a:solidFill>
                            <a:schemeClr val="tx1"/>
                          </a:solidFill>
                        </a:rPr>
                        <a:t>卷</a:t>
                      </a:r>
                    </a:p>
                  </a:txBody>
                  <a:tcPr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lang="zh-CN" altLang="en-US" sz="2000">
                        <a:solidFill>
                          <a:schemeClr val="tx1"/>
                        </a:solidFill>
                      </a:endParaRPr>
                    </a:p>
                  </a:txBody>
                  <a:tcPr anchor="ctr"/>
                </a:tc>
                <a:extLst>
                  <a:ext uri="{0D108BD9-81ED-4DB2-BD59-A6C34878D82A}">
                    <a16:rowId xmlns:a16="http://schemas.microsoft.com/office/drawing/2014/main" val="10004"/>
                  </a:ext>
                </a:extLst>
              </a:tr>
              <a:tr h="807085">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2000">
                          <a:solidFill>
                            <a:schemeClr val="tx1"/>
                          </a:solidFill>
                        </a:rPr>
                        <a:t>2015</a:t>
                      </a:r>
                      <a:r>
                        <a:rPr lang="zh-CN" altLang="en-US" sz="2000">
                          <a:solidFill>
                            <a:schemeClr val="tx1"/>
                          </a:solidFill>
                        </a:rPr>
                        <a:t>年全国</a:t>
                      </a:r>
                      <a:r>
                        <a:rPr lang="en-US" altLang="zh-CN" sz="2000">
                          <a:solidFill>
                            <a:schemeClr val="tx1"/>
                          </a:solidFill>
                        </a:rPr>
                        <a:t>Ⅰ</a:t>
                      </a:r>
                      <a:r>
                        <a:rPr lang="zh-CN" altLang="en-US" sz="2000">
                          <a:solidFill>
                            <a:schemeClr val="tx1"/>
                          </a:solidFill>
                        </a:rPr>
                        <a:t>卷</a:t>
                      </a:r>
                    </a:p>
                  </a:txBody>
                  <a:tcPr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lang="zh-CN" altLang="en-US" sz="2000">
                        <a:solidFill>
                          <a:schemeClr val="tx1"/>
                        </a:solidFill>
                      </a:endParaRPr>
                    </a:p>
                  </a:txBody>
                  <a:tcPr anchor="ctr"/>
                </a:tc>
                <a:extLst>
                  <a:ext uri="{0D108BD9-81ED-4DB2-BD59-A6C34878D82A}">
                    <a16:rowId xmlns:a16="http://schemas.microsoft.com/office/drawing/2014/main" val="10005"/>
                  </a:ext>
                </a:extLst>
              </a:tr>
            </a:tbl>
          </a:graphicData>
        </a:graphic>
      </p:graphicFrame>
      <p:sp>
        <p:nvSpPr>
          <p:cNvPr id="485401" name="文本框 5"/>
          <p:cNvSpPr txBox="1"/>
          <p:nvPr/>
        </p:nvSpPr>
        <p:spPr>
          <a:xfrm>
            <a:off x="1882775" y="745490"/>
            <a:ext cx="8542020" cy="521970"/>
          </a:xfrm>
          <a:prstGeom prst="rect">
            <a:avLst/>
          </a:prstGeom>
          <a:noFill/>
          <a:ln w="9525">
            <a:noFill/>
          </a:ln>
        </p:spPr>
        <p:txBody>
          <a:bodyPr wrap="square" anchor="t">
            <a:spAutoFit/>
          </a:bodyPr>
          <a:lstStyle/>
          <a:p>
            <a:r>
              <a:rPr lang="zh-CN" altLang="en-US" sz="2800">
                <a:solidFill>
                  <a:srgbClr val="FF0000"/>
                </a:solidFill>
                <a:latin typeface="方正大标宋简体" panose="02000000000000000000" pitchFamily="2" charset="-122"/>
                <a:ea typeface="方正大标宋简体" panose="02000000000000000000" pitchFamily="2" charset="-122"/>
                <a:sym typeface="方正大标宋简体" panose="02000000000000000000" pitchFamily="2" charset="-122"/>
              </a:rPr>
              <a:t>近</a:t>
            </a:r>
            <a:r>
              <a:rPr lang="en-US" altLang="zh-CN" sz="2800">
                <a:solidFill>
                  <a:srgbClr val="FF0000"/>
                </a:solidFill>
                <a:latin typeface="方正大标宋简体" panose="02000000000000000000" pitchFamily="2" charset="-122"/>
                <a:ea typeface="方正大标宋简体" panose="02000000000000000000" pitchFamily="2" charset="-122"/>
                <a:sym typeface="方正大标宋简体" panose="02000000000000000000" pitchFamily="2" charset="-122"/>
              </a:rPr>
              <a:t>2015-2019</a:t>
            </a:r>
            <a:r>
              <a:rPr lang="zh-CN" altLang="en-US" sz="2800">
                <a:solidFill>
                  <a:srgbClr val="FF0000"/>
                </a:solidFill>
                <a:latin typeface="方正大标宋简体" panose="02000000000000000000" pitchFamily="2" charset="-122"/>
                <a:ea typeface="方正大标宋简体" panose="02000000000000000000" pitchFamily="2" charset="-122"/>
                <a:sym typeface="方正大标宋简体" panose="02000000000000000000" pitchFamily="2" charset="-122"/>
              </a:rPr>
              <a:t>年全国卷理科导数题函数模型</a:t>
            </a:r>
          </a:p>
        </p:txBody>
      </p:sp>
      <p:graphicFrame>
        <p:nvGraphicFramePr>
          <p:cNvPr id="485402" name="对象 4"/>
          <p:cNvGraphicFramePr>
            <a:graphicFrameLocks noChangeAspect="1"/>
          </p:cNvGraphicFramePr>
          <p:nvPr/>
        </p:nvGraphicFramePr>
        <p:xfrm>
          <a:off x="6688773" y="2489835"/>
          <a:ext cx="2452688" cy="358775"/>
        </p:xfrm>
        <a:graphic>
          <a:graphicData uri="http://schemas.openxmlformats.org/presentationml/2006/ole">
            <mc:AlternateContent xmlns:mc="http://schemas.openxmlformats.org/markup-compatibility/2006">
              <mc:Choice xmlns:v="urn:schemas-microsoft-com:vml" Requires="v">
                <p:oleObj r:id="rId3" imgW="33223200" imgH="4876800" progId="Equation.DSMT4">
                  <p:embed/>
                </p:oleObj>
              </mc:Choice>
              <mc:Fallback>
                <p:oleObj r:id="rId3" imgW="33223200" imgH="4876800" progId="Equation.DSMT4">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6688773" y="2489835"/>
                        <a:ext cx="2452688" cy="358775"/>
                      </a:xfrm>
                      <a:prstGeom prst="rect">
                        <a:avLst/>
                      </a:prstGeom>
                      <a:noFill/>
                      <a:ln>
                        <a:noFill/>
                      </a:ln>
                    </p:spPr>
                  </p:pic>
                </p:oleObj>
              </mc:Fallback>
            </mc:AlternateContent>
          </a:graphicData>
        </a:graphic>
      </p:graphicFrame>
      <p:graphicFrame>
        <p:nvGraphicFramePr>
          <p:cNvPr id="485403" name="对象 6"/>
          <p:cNvGraphicFramePr>
            <a:graphicFrameLocks noChangeAspect="1"/>
          </p:cNvGraphicFramePr>
          <p:nvPr/>
        </p:nvGraphicFramePr>
        <p:xfrm>
          <a:off x="6689303" y="3204423"/>
          <a:ext cx="2228850" cy="698500"/>
        </p:xfrm>
        <a:graphic>
          <a:graphicData uri="http://schemas.openxmlformats.org/presentationml/2006/ole">
            <mc:AlternateContent xmlns:mc="http://schemas.openxmlformats.org/markup-compatibility/2006">
              <mc:Choice xmlns:v="urn:schemas-microsoft-com:vml" Requires="v">
                <p:oleObj r:id="rId5" imgW="30175200" imgH="9448800" progId="Equation.DSMT4">
                  <p:embed/>
                </p:oleObj>
              </mc:Choice>
              <mc:Fallback>
                <p:oleObj r:id="rId5" imgW="30175200" imgH="9448800" progId="Equation.DSMT4">
                  <p:embed/>
                  <p:pic>
                    <p:nvPicPr>
                      <p:cNvPr id="0" name="OLE substitute image"/>
                      <p:cNvPicPr/>
                      <p:nvPr/>
                    </p:nvPicPr>
                    <p:blipFill>
                      <a:blip r:embed="rId6">
                        <a:extLst>
                          <a:ext uri="{28A0092B-C50C-407E-A947-70E740481C1C}">
                            <a14:useLocalDpi xmlns:a14="http://schemas.microsoft.com/office/drawing/2010/main" val="0"/>
                          </a:ext>
                        </a:extLst>
                      </a:blip>
                      <a:stretch>
                        <a:fillRect/>
                      </a:stretch>
                    </p:blipFill>
                    <p:spPr>
                      <a:xfrm>
                        <a:off x="6689303" y="3204423"/>
                        <a:ext cx="2228850" cy="698500"/>
                      </a:xfrm>
                      <a:prstGeom prst="rect">
                        <a:avLst/>
                      </a:prstGeom>
                      <a:noFill/>
                      <a:ln>
                        <a:noFill/>
                      </a:ln>
                    </p:spPr>
                  </p:pic>
                </p:oleObj>
              </mc:Fallback>
            </mc:AlternateContent>
          </a:graphicData>
        </a:graphic>
      </p:graphicFrame>
      <p:graphicFrame>
        <p:nvGraphicFramePr>
          <p:cNvPr id="485404" name="对象 7"/>
          <p:cNvGraphicFramePr>
            <a:graphicFrameLocks noChangeAspect="1"/>
          </p:cNvGraphicFramePr>
          <p:nvPr/>
        </p:nvGraphicFramePr>
        <p:xfrm>
          <a:off x="6689090" y="4281697"/>
          <a:ext cx="2882900" cy="404813"/>
        </p:xfrm>
        <a:graphic>
          <a:graphicData uri="http://schemas.openxmlformats.org/presentationml/2006/ole">
            <mc:AlternateContent xmlns:mc="http://schemas.openxmlformats.org/markup-compatibility/2006">
              <mc:Choice xmlns:v="urn:schemas-microsoft-com:vml" Requires="v">
                <p:oleObj r:id="rId7" imgW="39014400" imgH="5486400" progId="Equation.DSMT4">
                  <p:embed/>
                </p:oleObj>
              </mc:Choice>
              <mc:Fallback>
                <p:oleObj r:id="rId7" imgW="39014400" imgH="5486400" progId="Equation.DSMT4">
                  <p:embed/>
                  <p:pic>
                    <p:nvPicPr>
                      <p:cNvPr id="0" name="OLE substitute image"/>
                      <p:cNvPicPr/>
                      <p:nvPr/>
                    </p:nvPicPr>
                    <p:blipFill>
                      <a:blip r:embed="rId8">
                        <a:extLst>
                          <a:ext uri="{28A0092B-C50C-407E-A947-70E740481C1C}">
                            <a14:useLocalDpi xmlns:a14="http://schemas.microsoft.com/office/drawing/2010/main" val="0"/>
                          </a:ext>
                        </a:extLst>
                      </a:blip>
                      <a:stretch>
                        <a:fillRect/>
                      </a:stretch>
                    </p:blipFill>
                    <p:spPr>
                      <a:xfrm>
                        <a:off x="6689090" y="4281697"/>
                        <a:ext cx="2882900" cy="404813"/>
                      </a:xfrm>
                      <a:prstGeom prst="rect">
                        <a:avLst/>
                      </a:prstGeom>
                      <a:noFill/>
                      <a:ln>
                        <a:noFill/>
                      </a:ln>
                    </p:spPr>
                  </p:pic>
                </p:oleObj>
              </mc:Fallback>
            </mc:AlternateContent>
          </a:graphicData>
        </a:graphic>
      </p:graphicFrame>
      <p:graphicFrame>
        <p:nvGraphicFramePr>
          <p:cNvPr id="485405" name="对象 8"/>
          <p:cNvGraphicFramePr>
            <a:graphicFrameLocks noChangeAspect="1"/>
          </p:cNvGraphicFramePr>
          <p:nvPr/>
        </p:nvGraphicFramePr>
        <p:xfrm>
          <a:off x="6689090" y="4990786"/>
          <a:ext cx="2928937" cy="404812"/>
        </p:xfrm>
        <a:graphic>
          <a:graphicData uri="http://schemas.openxmlformats.org/presentationml/2006/ole">
            <mc:AlternateContent xmlns:mc="http://schemas.openxmlformats.org/markup-compatibility/2006">
              <mc:Choice xmlns:v="urn:schemas-microsoft-com:vml" Requires="v">
                <p:oleObj r:id="rId9" imgW="39624000" imgH="5486400" progId="Equation.DSMT4">
                  <p:embed/>
                </p:oleObj>
              </mc:Choice>
              <mc:Fallback>
                <p:oleObj r:id="rId9" imgW="39624000" imgH="5486400" progId="Equation.DSMT4">
                  <p:embed/>
                  <p:pic>
                    <p:nvPicPr>
                      <p:cNvPr id="0" name="OLE substitute image"/>
                      <p:cNvPicPr/>
                      <p:nvPr/>
                    </p:nvPicPr>
                    <p:blipFill>
                      <a:blip r:embed="rId10">
                        <a:extLst>
                          <a:ext uri="{28A0092B-C50C-407E-A947-70E740481C1C}">
                            <a14:useLocalDpi xmlns:a14="http://schemas.microsoft.com/office/drawing/2010/main" val="0"/>
                          </a:ext>
                        </a:extLst>
                      </a:blip>
                      <a:stretch>
                        <a:fillRect/>
                      </a:stretch>
                    </p:blipFill>
                    <p:spPr>
                      <a:xfrm>
                        <a:off x="6689090" y="4990786"/>
                        <a:ext cx="2928937" cy="404812"/>
                      </a:xfrm>
                      <a:prstGeom prst="rect">
                        <a:avLst/>
                      </a:prstGeom>
                      <a:noFill/>
                      <a:ln>
                        <a:noFill/>
                      </a:ln>
                    </p:spPr>
                  </p:pic>
                </p:oleObj>
              </mc:Fallback>
            </mc:AlternateContent>
          </a:graphicData>
        </a:graphic>
      </p:graphicFrame>
      <p:graphicFrame>
        <p:nvGraphicFramePr>
          <p:cNvPr id="485406" name="对象 9"/>
          <p:cNvGraphicFramePr>
            <a:graphicFrameLocks noChangeAspect="1"/>
          </p:cNvGraphicFramePr>
          <p:nvPr/>
        </p:nvGraphicFramePr>
        <p:xfrm>
          <a:off x="6689248" y="5700504"/>
          <a:ext cx="2703513" cy="765175"/>
        </p:xfrm>
        <a:graphic>
          <a:graphicData uri="http://schemas.openxmlformats.org/presentationml/2006/ole">
            <mc:AlternateContent xmlns:mc="http://schemas.openxmlformats.org/markup-compatibility/2006">
              <mc:Choice xmlns:v="urn:schemas-microsoft-com:vml" Requires="v">
                <p:oleObj r:id="rId11" imgW="36576000" imgH="10363200" progId="Equation.DSMT4">
                  <p:embed/>
                </p:oleObj>
              </mc:Choice>
              <mc:Fallback>
                <p:oleObj r:id="rId11" imgW="36576000" imgH="10363200" progId="Equation.DSMT4">
                  <p:embed/>
                  <p:pic>
                    <p:nvPicPr>
                      <p:cNvPr id="0" name="OLE substitute image"/>
                      <p:cNvPicPr/>
                      <p:nvPr/>
                    </p:nvPicPr>
                    <p:blipFill>
                      <a:blip r:embed="rId12">
                        <a:extLst>
                          <a:ext uri="{28A0092B-C50C-407E-A947-70E740481C1C}">
                            <a14:useLocalDpi xmlns:a14="http://schemas.microsoft.com/office/drawing/2010/main" val="0"/>
                          </a:ext>
                        </a:extLst>
                      </a:blip>
                      <a:stretch>
                        <a:fillRect/>
                      </a:stretch>
                    </p:blipFill>
                    <p:spPr>
                      <a:xfrm>
                        <a:off x="6689248" y="5700504"/>
                        <a:ext cx="2703513" cy="765175"/>
                      </a:xfrm>
                      <a:prstGeom prst="rect">
                        <a:avLst/>
                      </a:prstGeom>
                      <a:noFill/>
                      <a:ln>
                        <a:noFill/>
                      </a:ln>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5" name="矩形 44"/>
          <p:cNvSpPr/>
          <p:nvPr/>
        </p:nvSpPr>
        <p:spPr>
          <a:xfrm>
            <a:off x="4012931" y="1124132"/>
            <a:ext cx="4164868" cy="706755"/>
          </a:xfrm>
          <a:prstGeom prst="rect">
            <a:avLst/>
          </a:prstGeom>
        </p:spPr>
        <p:txBody>
          <a:bodyPr wrap="square">
            <a:spAutoFit/>
          </a:bodyPr>
          <a:lstStyle/>
          <a:p>
            <a:pPr algn="ctr"/>
            <a:r>
              <a:rPr lang="zh-CN" altLang="en-US" sz="4000">
                <a:latin typeface="方正粗宋简体" panose="03000509000000000000" charset="-122"/>
                <a:ea typeface="方正粗宋简体" panose="03000509000000000000" charset="-122"/>
                <a:cs typeface="+mn-ea"/>
                <a:sym typeface="Arial" panose="020B0604020202020204" pitchFamily="34" charset="0"/>
              </a:rPr>
              <a:t>目录</a:t>
            </a:r>
          </a:p>
        </p:txBody>
      </p:sp>
      <p:sp>
        <p:nvSpPr>
          <p:cNvPr id="161" name="椭圆 160"/>
          <p:cNvSpPr/>
          <p:nvPr/>
        </p:nvSpPr>
        <p:spPr>
          <a:xfrm>
            <a:off x="1355271" y="2570593"/>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方正粗宋简体" panose="03000509000000000000" charset="-122"/>
                <a:ea typeface="方正粗宋简体" panose="03000509000000000000" charset="-122"/>
              </a:rPr>
              <a:t>1</a:t>
            </a:r>
          </a:p>
        </p:txBody>
      </p:sp>
      <p:sp>
        <p:nvSpPr>
          <p:cNvPr id="163" name="文本框 162"/>
          <p:cNvSpPr txBox="1"/>
          <p:nvPr/>
        </p:nvSpPr>
        <p:spPr>
          <a:xfrm>
            <a:off x="2046605" y="2630170"/>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sym typeface="Arial" panose="020B0604020202020204" pitchFamily="34" charset="0"/>
              </a:rPr>
              <a:t>八省市适应性考</a:t>
            </a:r>
            <a:r>
              <a:rPr lang="zh-CN" sz="2800">
                <a:latin typeface="方正粗宋简体" panose="03000509000000000000" charset="-122"/>
                <a:ea typeface="方正粗宋简体" panose="03000509000000000000" charset="-122"/>
                <a:sym typeface="Arial" panose="020B0604020202020204" pitchFamily="34" charset="0"/>
              </a:rPr>
              <a:t>题</a:t>
            </a:r>
            <a:r>
              <a:rPr sz="2800">
                <a:latin typeface="方正粗宋简体" panose="03000509000000000000" charset="-122"/>
                <a:ea typeface="方正粗宋简体" panose="03000509000000000000" charset="-122"/>
                <a:sym typeface="Arial" panose="020B0604020202020204" pitchFamily="34" charset="0"/>
              </a:rPr>
              <a:t>与</a:t>
            </a:r>
            <a:r>
              <a:rPr lang="zh-CN" sz="2800">
                <a:latin typeface="方正粗宋简体" panose="03000509000000000000" charset="-122"/>
                <a:ea typeface="方正粗宋简体" panose="03000509000000000000" charset="-122"/>
                <a:sym typeface="Arial" panose="020B0604020202020204" pitchFamily="34" charset="0"/>
              </a:rPr>
              <a:t>新</a:t>
            </a:r>
            <a:r>
              <a:rPr sz="2800">
                <a:latin typeface="方正粗宋简体" panose="03000509000000000000" charset="-122"/>
                <a:ea typeface="方正粗宋简体" panose="03000509000000000000" charset="-122"/>
                <a:sym typeface="Arial" panose="020B0604020202020204" pitchFamily="34" charset="0"/>
              </a:rPr>
              <a:t>旧高考数学试题</a:t>
            </a:r>
            <a:r>
              <a:rPr lang="zh-CN" sz="2800">
                <a:latin typeface="方正粗宋简体" panose="03000509000000000000" charset="-122"/>
                <a:ea typeface="方正粗宋简体" panose="03000509000000000000" charset="-122"/>
                <a:sym typeface="Arial" panose="020B0604020202020204" pitchFamily="34" charset="0"/>
              </a:rPr>
              <a:t>的</a:t>
            </a:r>
            <a:r>
              <a:rPr sz="2800">
                <a:latin typeface="方正粗宋简体" panose="03000509000000000000" charset="-122"/>
                <a:ea typeface="方正粗宋简体" panose="03000509000000000000" charset="-122"/>
                <a:sym typeface="Arial" panose="020B0604020202020204" pitchFamily="34" charset="0"/>
              </a:rPr>
              <a:t>变化精析</a:t>
            </a:r>
          </a:p>
        </p:txBody>
      </p:sp>
      <p:sp>
        <p:nvSpPr>
          <p:cNvPr id="10" name="椭圆 9"/>
          <p:cNvSpPr/>
          <p:nvPr/>
        </p:nvSpPr>
        <p:spPr>
          <a:xfrm>
            <a:off x="1355906" y="350594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2</a:t>
            </a:r>
          </a:p>
        </p:txBody>
      </p:sp>
      <p:sp>
        <p:nvSpPr>
          <p:cNvPr id="12" name="文本框 11"/>
          <p:cNvSpPr txBox="1"/>
          <p:nvPr/>
        </p:nvSpPr>
        <p:spPr>
          <a:xfrm>
            <a:off x="2047240" y="3565525"/>
            <a:ext cx="8678545" cy="583565"/>
          </a:xfrm>
          <a:prstGeom prst="rect">
            <a:avLst/>
          </a:prstGeom>
          <a:noFill/>
        </p:spPr>
        <p:txBody>
          <a:bodyPr wrap="square">
            <a:spAutoFit/>
          </a:bodyPr>
          <a:lstStyle/>
          <a:p>
            <a:pPr algn="l"/>
            <a:r>
              <a:rPr sz="3200">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a:t>
            </a:r>
            <a:r>
              <a:rPr lang="zh-CN" altLang="en-US" sz="3200">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新</a:t>
            </a:r>
            <a:r>
              <a:rPr sz="3200" err="1">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高考数学关键阶段</a:t>
            </a:r>
            <a:r>
              <a:rPr lang="zh-CN" sz="3200" err="1">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的</a:t>
            </a:r>
            <a:r>
              <a:rPr sz="3200" err="1">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应考策略</a:t>
            </a:r>
          </a:p>
        </p:txBody>
      </p:sp>
      <p:sp>
        <p:nvSpPr>
          <p:cNvPr id="13" name="椭圆 12"/>
          <p:cNvSpPr/>
          <p:nvPr/>
        </p:nvSpPr>
        <p:spPr>
          <a:xfrm>
            <a:off x="1355906" y="451686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3</a:t>
            </a:r>
          </a:p>
        </p:txBody>
      </p:sp>
      <p:sp>
        <p:nvSpPr>
          <p:cNvPr id="14" name="文本框 13"/>
          <p:cNvSpPr txBox="1"/>
          <p:nvPr/>
        </p:nvSpPr>
        <p:spPr>
          <a:xfrm>
            <a:off x="2047240" y="4576445"/>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2021年新高考数学考向创新点预测</a:t>
            </a:r>
          </a:p>
        </p:txBody>
      </p:sp>
      <p:sp>
        <p:nvSpPr>
          <p:cNvPr id="28" name="等腰三角形 3"/>
          <p:cNvSpPr/>
          <p:nvPr/>
        </p:nvSpPr>
        <p:spPr>
          <a:xfrm rot="10800000" flipH="1" flipV="1">
            <a:off x="9147173" y="1207770"/>
            <a:ext cx="3002627" cy="5699970"/>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Lst>
            <a:ahLst/>
            <a:cxnLst>
              <a:cxn ang="0">
                <a:pos x="connsiteX0-1" y="connsiteY0-2"/>
              </a:cxn>
              <a:cxn ang="0">
                <a:pos x="connsiteX1-3" y="connsiteY1-4"/>
              </a:cxn>
              <a:cxn ang="0">
                <a:pos x="connsiteX2-5" y="connsiteY2-6"/>
              </a:cxn>
              <a:cxn ang="0">
                <a:pos x="connsiteX3-7" y="connsiteY3-8"/>
              </a:cxn>
            </a:cxnLst>
            <a:rect l="l" t="t" r="r" b="b"/>
            <a:pathLst>
              <a:path w="3002627" h="5254308">
                <a:moveTo>
                  <a:pt x="0" y="5254308"/>
                </a:moveTo>
                <a:cubicBezTo>
                  <a:pt x="2013735" y="3274272"/>
                  <a:pt x="3341671" y="1732386"/>
                  <a:pt x="2497906" y="0"/>
                </a:cubicBezTo>
                <a:cubicBezTo>
                  <a:pt x="3412306" y="1192636"/>
                  <a:pt x="3107506" y="3090122"/>
                  <a:pt x="1393006" y="5254308"/>
                </a:cubicBezTo>
                <a:lnTo>
                  <a:pt x="0" y="5254308"/>
                </a:lnTo>
                <a:close/>
              </a:path>
            </a:pathLst>
          </a:custGeom>
          <a:gradFill flip="none" rotWithShape="1">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 name="组合 2"/>
          <p:cNvGrpSpPr/>
          <p:nvPr/>
        </p:nvGrpSpPr>
        <p:grpSpPr>
          <a:xfrm>
            <a:off x="8091805" y="175895"/>
            <a:ext cx="4001770" cy="1121410"/>
            <a:chOff x="12329" y="615"/>
            <a:chExt cx="6302" cy="1766"/>
          </a:xfrm>
        </p:grpSpPr>
        <p:sp>
          <p:nvSpPr>
            <p:cNvPr id="39" name="椭圆 38"/>
            <p:cNvSpPr/>
            <p:nvPr/>
          </p:nvSpPr>
          <p:spPr>
            <a:xfrm rot="15300000">
              <a:off x="15900" y="615"/>
              <a:ext cx="1461" cy="1461"/>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0" name="椭圆 39"/>
            <p:cNvSpPr/>
            <p:nvPr/>
          </p:nvSpPr>
          <p:spPr>
            <a:xfrm rot="15300000">
              <a:off x="14029" y="831"/>
              <a:ext cx="804" cy="804"/>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1" name="椭圆 40"/>
            <p:cNvSpPr/>
            <p:nvPr/>
          </p:nvSpPr>
          <p:spPr>
            <a:xfrm rot="15300000">
              <a:off x="12936" y="1367"/>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2" name="椭圆 41"/>
            <p:cNvSpPr/>
            <p:nvPr/>
          </p:nvSpPr>
          <p:spPr>
            <a:xfrm rot="15300000">
              <a:off x="12329" y="1268"/>
              <a:ext cx="155" cy="155"/>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椭圆 42"/>
            <p:cNvSpPr/>
            <p:nvPr/>
          </p:nvSpPr>
          <p:spPr>
            <a:xfrm rot="15300000">
              <a:off x="13530" y="2012"/>
              <a:ext cx="227" cy="227"/>
            </a:xfrm>
            <a:prstGeom prst="ellipse">
              <a:avLst/>
            </a:prstGeom>
            <a:gradFill>
              <a:gsLst>
                <a:gs pos="0">
                  <a:srgbClr val="5B68EA">
                    <a:alpha val="70000"/>
                  </a:srgbClr>
                </a:gs>
                <a:gs pos="100000">
                  <a:srgbClr val="39D2FC">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椭圆 43"/>
            <p:cNvSpPr/>
            <p:nvPr/>
          </p:nvSpPr>
          <p:spPr>
            <a:xfrm rot="15300000">
              <a:off x="14964" y="1943"/>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 name="椭圆 1"/>
            <p:cNvSpPr/>
            <p:nvPr/>
          </p:nvSpPr>
          <p:spPr>
            <a:xfrm rot="15300000">
              <a:off x="18229" y="1392"/>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6" name="椭圆 45"/>
            <p:cNvSpPr/>
            <p:nvPr/>
          </p:nvSpPr>
          <p:spPr>
            <a:xfrm rot="15300000">
              <a:off x="17842" y="2019"/>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副标题 2"/>
          <p:cNvSpPr>
            <a:spLocks noGrp="1"/>
          </p:cNvSpPr>
          <p:nvPr>
            <p:ph type="subTitle" idx="4294967295"/>
          </p:nvPr>
        </p:nvSpPr>
        <p:spPr>
          <a:xfrm>
            <a:off x="1115695" y="4556125"/>
            <a:ext cx="10377805" cy="1327150"/>
          </a:xfrm>
        </p:spPr>
        <p:txBody>
          <a:bodyPr vert="horz" wrap="square" lIns="91440" tIns="45720" rIns="91440" bIns="45720" anchor="t">
            <a:spAutoFit/>
          </a:bodyPr>
          <a:lstStyle/>
          <a:p>
            <a:pPr marL="0" lvl="0" algn="l">
              <a:lnSpc>
                <a:spcPct val="100000"/>
              </a:lnSpc>
              <a:buClrTx/>
              <a:buSzTx/>
              <a:buFontTx/>
              <a:buNone/>
            </a:pPr>
            <a:r>
              <a:rPr lang="zh-CN" altLang="en-US" sz="36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1.任何阶段都不建议脱离课本，要突出思维迁移；</a:t>
            </a:r>
          </a:p>
          <a:p>
            <a:pPr marL="0" lvl="0" algn="l">
              <a:lnSpc>
                <a:spcPct val="100000"/>
              </a:lnSpc>
              <a:buClrTx/>
              <a:buSzTx/>
              <a:buFontTx/>
              <a:buNone/>
            </a:pPr>
            <a:r>
              <a:rPr lang="zh-CN" altLang="en-US" sz="36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2.对照新课标，深度研究高考真题，控制好难度</a:t>
            </a:r>
            <a:r>
              <a:rPr lang="en-US" altLang="zh-CN" sz="36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a:t>
            </a:r>
          </a:p>
        </p:txBody>
      </p:sp>
      <p:sp>
        <p:nvSpPr>
          <p:cNvPr id="33" name="矩形 32"/>
          <p:cNvSpPr/>
          <p:nvPr/>
        </p:nvSpPr>
        <p:spPr>
          <a:xfrm>
            <a:off x="1102360" y="2044700"/>
            <a:ext cx="9006205" cy="1198880"/>
          </a:xfrm>
          <a:prstGeom prst="rect">
            <a:avLst/>
          </a:prstGeom>
        </p:spPr>
        <p:txBody>
          <a:bodyPr wrap="square">
            <a:spAutoFit/>
          </a:bodyPr>
          <a:lstStyle/>
          <a:p>
            <a:r>
              <a:rPr lang="en-US" altLang="zh-CN" sz="3600" b="1">
                <a:solidFill>
                  <a:schemeClr val="tx1">
                    <a:lumMod val="65000"/>
                    <a:lumOff val="35000"/>
                  </a:schemeClr>
                </a:solidFill>
                <a:latin typeface="方正粗黑宋简体" panose="02000000000000000000" charset="-122"/>
                <a:ea typeface="方正粗黑宋简体" panose="02000000000000000000" charset="-122"/>
                <a:sym typeface="Arial" panose="020B0604020202020204" pitchFamily="34" charset="0"/>
              </a:rPr>
              <a:t>      </a:t>
            </a:r>
            <a:r>
              <a:rPr lang="zh-CN" altLang="en-US" sz="3600" b="1">
                <a:solidFill>
                  <a:schemeClr val="tx1">
                    <a:lumMod val="65000"/>
                    <a:lumOff val="35000"/>
                  </a:schemeClr>
                </a:solidFill>
                <a:latin typeface="方正粗黑宋简体" panose="02000000000000000000" charset="-122"/>
                <a:ea typeface="方正粗黑宋简体" panose="02000000000000000000" charset="-122"/>
                <a:sym typeface="Arial" panose="020B0604020202020204" pitchFamily="34" charset="0"/>
              </a:rPr>
              <a:t>深研新课标，做好课本题、高考真题及其思维迁移，发挥其引领作用！</a:t>
            </a:r>
          </a:p>
        </p:txBody>
      </p:sp>
      <p:sp>
        <p:nvSpPr>
          <p:cNvPr id="11" name="矩形 10"/>
          <p:cNvSpPr/>
          <p:nvPr/>
        </p:nvSpPr>
        <p:spPr>
          <a:xfrm>
            <a:off x="1102479" y="1399600"/>
            <a:ext cx="2019300" cy="645160"/>
          </a:xfrm>
          <a:prstGeom prst="rect">
            <a:avLst/>
          </a:prstGeom>
          <a:solidFill>
            <a:srgbClr val="00B0F0"/>
          </a:solidFill>
        </p:spPr>
        <p:txBody>
          <a:bodyPr wrap="none">
            <a:spAutoFit/>
          </a:bodyPr>
          <a:lstStyle/>
          <a:p>
            <a:r>
              <a:rPr lang="zh-CN" altLang="en-US" sz="36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策略一：</a:t>
            </a:r>
          </a:p>
        </p:txBody>
      </p:sp>
      <p:sp>
        <p:nvSpPr>
          <p:cNvPr id="2" name="矩形 1"/>
          <p:cNvSpPr/>
          <p:nvPr/>
        </p:nvSpPr>
        <p:spPr>
          <a:xfrm>
            <a:off x="1102479" y="3700840"/>
            <a:ext cx="2478405" cy="645160"/>
          </a:xfrm>
          <a:prstGeom prst="rect">
            <a:avLst/>
          </a:prstGeom>
          <a:solidFill>
            <a:srgbClr val="00B0F0"/>
          </a:solidFill>
        </p:spPr>
        <p:txBody>
          <a:bodyPr wrap="none">
            <a:spAutoFit/>
          </a:bodyPr>
          <a:lstStyle/>
          <a:p>
            <a:r>
              <a:rPr lang="zh-CN" altLang="en-US" sz="36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教学建议：</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linds(horizontal)">
                                      <p:cBhvr>
                                        <p:cTn id="10" dur="500"/>
                                        <p:tgtEl>
                                          <p:spTgt spid="3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5778">
                                            <p:txEl>
                                              <p:pRg st="0" end="0"/>
                                            </p:txEl>
                                          </p:spTgt>
                                        </p:tgtEl>
                                        <p:attrNameLst>
                                          <p:attrName>style.visibility</p:attrName>
                                        </p:attrNameLst>
                                      </p:cBhvr>
                                      <p:to>
                                        <p:strVal val="visible"/>
                                      </p:to>
                                    </p:set>
                                    <p:animEffect transition="in" filter="blinds(horizontal)">
                                      <p:cBhvr>
                                        <p:cTn id="18" dur="500"/>
                                        <p:tgtEl>
                                          <p:spTgt spid="75778">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5778">
                                            <p:txEl>
                                              <p:pRg st="1" end="1"/>
                                            </p:txEl>
                                          </p:spTgt>
                                        </p:tgtEl>
                                        <p:attrNameLst>
                                          <p:attrName>style.visibility</p:attrName>
                                        </p:attrNameLst>
                                      </p:cBhvr>
                                      <p:to>
                                        <p:strVal val="visible"/>
                                      </p:to>
                                    </p:set>
                                    <p:animEffect transition="in" filter="blinds(horizontal)">
                                      <p:cBhvr>
                                        <p:cTn id="23" dur="500"/>
                                        <p:tgtEl>
                                          <p:spTgt spid="757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uiExpand="1" build="p"/>
      <p:bldP spid="33" grpId="0"/>
      <p:bldP spid="11"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
          <p:cNvSpPr txBox="1"/>
          <p:nvPr/>
        </p:nvSpPr>
        <p:spPr>
          <a:xfrm>
            <a:off x="948690" y="1009968"/>
            <a:ext cx="7231063" cy="460375"/>
          </a:xfrm>
          <a:prstGeom prst="rect">
            <a:avLst/>
          </a:prstGeom>
          <a:noFill/>
          <a:ln w="9525">
            <a:noFill/>
          </a:ln>
        </p:spPr>
        <p:txBody>
          <a:bodyPr wrap="square" anchor="t">
            <a:spAutoFit/>
          </a:bodyPr>
          <a:lstStyle/>
          <a:p>
            <a:r>
              <a:rPr lang="zh-CN" altLang="en-US" sz="2400" b="1">
                <a:latin typeface="Arial" panose="020B0604020202020204" pitchFamily="34" charset="0"/>
                <a:ea typeface="宋体" panose="02010600030101010101" pitchFamily="2" charset="-122"/>
              </a:rPr>
              <a:t>对照新课标案例</a:t>
            </a:r>
            <a:r>
              <a:rPr lang="en-US" altLang="zh-CN" sz="2400" b="1">
                <a:latin typeface="Arial" panose="020B0604020202020204" pitchFamily="34" charset="0"/>
                <a:ea typeface="宋体" panose="02010600030101010101" pitchFamily="2" charset="-122"/>
              </a:rPr>
              <a:t>1</a:t>
            </a:r>
            <a:r>
              <a:rPr lang="zh-CN" altLang="en-US" sz="2400" b="1">
                <a:latin typeface="Arial" panose="020B0604020202020204" pitchFamily="34" charset="0"/>
                <a:ea typeface="宋体" panose="02010600030101010101" pitchFamily="2" charset="-122"/>
              </a:rPr>
              <a:t>：一元函数导数及其应用</a:t>
            </a:r>
          </a:p>
        </p:txBody>
      </p:sp>
      <p:graphicFrame>
        <p:nvGraphicFramePr>
          <p:cNvPr id="3" name="表格 2"/>
          <p:cNvGraphicFramePr>
            <a:graphicFrameLocks noGrp="1"/>
          </p:cNvGraphicFramePr>
          <p:nvPr>
            <p:custDataLst>
              <p:tags r:id="rId1"/>
            </p:custDataLst>
          </p:nvPr>
        </p:nvGraphicFramePr>
        <p:xfrm>
          <a:off x="622935" y="1610360"/>
          <a:ext cx="10793095" cy="4461510"/>
        </p:xfrm>
        <a:graphic>
          <a:graphicData uri="http://schemas.openxmlformats.org/drawingml/2006/table">
            <a:tbl>
              <a:tblPr firstRow="1" bandRow="1">
                <a:tableStyleId>{5C22544A-7EE6-4342-B048-85BDC9FD1C3A}</a:tableStyleId>
              </a:tblPr>
              <a:tblGrid>
                <a:gridCol w="1166495">
                  <a:extLst>
                    <a:ext uri="{9D8B030D-6E8A-4147-A177-3AD203B41FA5}">
                      <a16:colId xmlns:a16="http://schemas.microsoft.com/office/drawing/2014/main" val="20000"/>
                    </a:ext>
                  </a:extLst>
                </a:gridCol>
                <a:gridCol w="3685540">
                  <a:extLst>
                    <a:ext uri="{9D8B030D-6E8A-4147-A177-3AD203B41FA5}">
                      <a16:colId xmlns:a16="http://schemas.microsoft.com/office/drawing/2014/main" val="20001"/>
                    </a:ext>
                  </a:extLst>
                </a:gridCol>
                <a:gridCol w="3537585">
                  <a:extLst>
                    <a:ext uri="{9D8B030D-6E8A-4147-A177-3AD203B41FA5}">
                      <a16:colId xmlns:a16="http://schemas.microsoft.com/office/drawing/2014/main" val="20002"/>
                    </a:ext>
                  </a:extLst>
                </a:gridCol>
                <a:gridCol w="2403475">
                  <a:extLst>
                    <a:ext uri="{9D8B030D-6E8A-4147-A177-3AD203B41FA5}">
                      <a16:colId xmlns:a16="http://schemas.microsoft.com/office/drawing/2014/main" val="20003"/>
                    </a:ext>
                  </a:extLst>
                </a:gridCol>
              </a:tblGrid>
              <a:tr h="467360">
                <a:tc>
                  <a:txBody>
                    <a:bodyPr/>
                    <a:lstStyle/>
                    <a:p>
                      <a:pPr algn="ctr">
                        <a:buNone/>
                      </a:pPr>
                      <a:r>
                        <a:rPr lang="zh-CN" altLang="en-US" sz="2400">
                          <a:gradFill>
                            <a:gsLst>
                              <a:gs pos="0">
                                <a:srgbClr val="E30000"/>
                              </a:gs>
                              <a:gs pos="100000">
                                <a:srgbClr val="760303"/>
                              </a:gs>
                            </a:gsLst>
                            <a:lin scaled="0"/>
                          </a:gradFill>
                        </a:rPr>
                        <a:t>内容</a:t>
                      </a:r>
                    </a:p>
                  </a:txBody>
                  <a:tcPr/>
                </a:tc>
                <a:tc>
                  <a:txBody>
                    <a:bodyPr/>
                    <a:lstStyle/>
                    <a:p>
                      <a:pPr algn="ctr">
                        <a:buNone/>
                      </a:pPr>
                      <a:r>
                        <a:rPr lang="zh-CN" altLang="en-US" sz="2400">
                          <a:gradFill>
                            <a:gsLst>
                              <a:gs pos="0">
                                <a:srgbClr val="E30000"/>
                              </a:gs>
                              <a:gs pos="100000">
                                <a:srgbClr val="760303"/>
                              </a:gs>
                            </a:gsLst>
                            <a:lin scaled="0"/>
                          </a:gradFill>
                        </a:rPr>
                        <a:t>新课标</a:t>
                      </a:r>
                    </a:p>
                  </a:txBody>
                  <a:tcPr/>
                </a:tc>
                <a:tc>
                  <a:txBody>
                    <a:bodyPr/>
                    <a:lstStyle/>
                    <a:p>
                      <a:pPr algn="ctr">
                        <a:buNone/>
                      </a:pPr>
                      <a:r>
                        <a:rPr lang="zh-CN" altLang="en-US" sz="2400">
                          <a:gradFill>
                            <a:gsLst>
                              <a:gs pos="0">
                                <a:srgbClr val="E30000"/>
                              </a:gs>
                              <a:gs pos="100000">
                                <a:srgbClr val="760303"/>
                              </a:gs>
                            </a:gsLst>
                            <a:lin scaled="0"/>
                          </a:gradFill>
                        </a:rPr>
                        <a:t>旧课标</a:t>
                      </a:r>
                    </a:p>
                  </a:txBody>
                  <a:tcPr/>
                </a:tc>
                <a:tc>
                  <a:txBody>
                    <a:bodyPr/>
                    <a:lstStyle/>
                    <a:p>
                      <a:pPr algn="ctr">
                        <a:buNone/>
                      </a:pPr>
                      <a:r>
                        <a:rPr lang="zh-CN" altLang="en-US" sz="2400">
                          <a:gradFill>
                            <a:gsLst>
                              <a:gs pos="0">
                                <a:srgbClr val="E30000"/>
                              </a:gs>
                              <a:gs pos="100000">
                                <a:srgbClr val="760303"/>
                              </a:gs>
                            </a:gsLst>
                            <a:lin scaled="0"/>
                          </a:gradFill>
                        </a:rPr>
                        <a:t>区别</a:t>
                      </a:r>
                    </a:p>
                  </a:txBody>
                  <a:tcPr/>
                </a:tc>
                <a:extLst>
                  <a:ext uri="{0D108BD9-81ED-4DB2-BD59-A6C34878D82A}">
                    <a16:rowId xmlns:a16="http://schemas.microsoft.com/office/drawing/2014/main" val="10000"/>
                  </a:ext>
                </a:extLst>
              </a:tr>
              <a:tr h="3994150">
                <a:tc>
                  <a:txBody>
                    <a:bodyPr/>
                    <a:lstStyle/>
                    <a:p>
                      <a:pPr>
                        <a:buNone/>
                      </a:pPr>
                      <a:r>
                        <a:rPr lang="zh-CN" altLang="en-US" sz="2400"/>
                        <a:t>（</a:t>
                      </a:r>
                      <a:r>
                        <a:rPr lang="en-US" altLang="zh-CN" sz="2400"/>
                        <a:t>1</a:t>
                      </a:r>
                      <a:r>
                        <a:rPr lang="zh-CN" altLang="en-US" sz="2400"/>
                        <a:t>）导数的概念及其意义</a:t>
                      </a:r>
                    </a:p>
                  </a:txBody>
                  <a:tcPr/>
                </a:tc>
                <a:tc>
                  <a:txBody>
                    <a:bodyPr/>
                    <a:lstStyle/>
                    <a:p>
                      <a:pPr>
                        <a:buNone/>
                      </a:pPr>
                      <a:r>
                        <a:rPr lang="en-US" altLang="zh-CN" sz="2400"/>
                        <a:t>1.</a:t>
                      </a:r>
                      <a:r>
                        <a:rPr lang="zh-CN" altLang="en-US" sz="2400"/>
                        <a:t>通过实例分析，经历由平均变化率过渡到瞬时变化率的过程，了解导数概念的实际背景，知道导数是关于瞬时变化率的数学表达，体会导数的内涵与思想</a:t>
                      </a:r>
                      <a:r>
                        <a:rPr lang="en-US" altLang="zh-CN" sz="2400"/>
                        <a:t>;</a:t>
                      </a:r>
                      <a:endParaRPr lang="zh-CN" altLang="en-US" sz="2400"/>
                    </a:p>
                    <a:p>
                      <a:pPr>
                        <a:buNone/>
                      </a:pPr>
                      <a:r>
                        <a:rPr lang="en-US" altLang="zh-CN" sz="2400"/>
                        <a:t>2.</a:t>
                      </a:r>
                      <a:r>
                        <a:rPr lang="zh-CN" altLang="en-US" sz="2400"/>
                        <a:t>体会极限思想</a:t>
                      </a:r>
                      <a:r>
                        <a:rPr lang="en-US" altLang="zh-CN" sz="2400"/>
                        <a:t>;</a:t>
                      </a:r>
                      <a:endParaRPr lang="zh-CN" altLang="en-US" sz="2400"/>
                    </a:p>
                    <a:p>
                      <a:pPr>
                        <a:buNone/>
                      </a:pPr>
                      <a:r>
                        <a:rPr lang="en-US" altLang="zh-CN" sz="2400"/>
                        <a:t>3.</a:t>
                      </a:r>
                      <a:r>
                        <a:rPr lang="zh-CN" altLang="en-US" sz="2400"/>
                        <a:t>通过函数图象直观理解导数的几何意义。</a:t>
                      </a:r>
                    </a:p>
                  </a:txBody>
                  <a:tcPr/>
                </a:tc>
                <a:tc>
                  <a:txBody>
                    <a:bodyPr/>
                    <a:lstStyle/>
                    <a:p>
                      <a:pPr>
                        <a:buNone/>
                      </a:pPr>
                      <a:r>
                        <a:rPr lang="en-US" altLang="zh-CN" sz="2400"/>
                        <a:t>1.</a:t>
                      </a:r>
                      <a:r>
                        <a:rPr lang="zh-CN" altLang="en-US" sz="2400"/>
                        <a:t>通过对大量实例的分析，经历由平均变化率过渡到瞬时变化率的过程，了解导数概念的实际背景，知道瞬时变化率就是导数，体会导数的思想及其内涵</a:t>
                      </a:r>
                      <a:r>
                        <a:rPr lang="en-US" altLang="zh-CN" sz="2400"/>
                        <a:t>;</a:t>
                      </a:r>
                      <a:endParaRPr lang="zh-CN" altLang="en-US" sz="2400"/>
                    </a:p>
                    <a:p>
                      <a:pPr>
                        <a:buNone/>
                      </a:pPr>
                      <a:r>
                        <a:rPr lang="en-US" altLang="zh-CN" sz="2400"/>
                        <a:t>2.</a:t>
                      </a:r>
                      <a:r>
                        <a:rPr lang="zh-CN" altLang="en-US" sz="2400"/>
                        <a:t>通过函数</a:t>
                      </a:r>
                      <a:r>
                        <a:rPr lang="zh-CN" altLang="en-US" sz="2400">
                          <a:sym typeface="+mn-ea"/>
                        </a:rPr>
                        <a:t>图象直观理解导数的几何意义。</a:t>
                      </a:r>
                      <a:endParaRPr lang="zh-CN" altLang="en-US" sz="2400"/>
                    </a:p>
                  </a:txBody>
                  <a:tcPr/>
                </a:tc>
                <a:tc>
                  <a:txBody>
                    <a:bodyPr/>
                    <a:lstStyle/>
                    <a:p>
                      <a:pPr>
                        <a:buNone/>
                      </a:pPr>
                      <a:r>
                        <a:rPr lang="zh-CN" altLang="en-US" sz="2400">
                          <a:sym typeface="+mn-ea"/>
                        </a:rPr>
                        <a:t>新课标增加了对</a:t>
                      </a:r>
                      <a:r>
                        <a:rPr lang="zh-CN" altLang="en-US" sz="2400">
                          <a:solidFill>
                            <a:srgbClr val="FF0000"/>
                          </a:solidFill>
                          <a:sym typeface="+mn-ea"/>
                        </a:rPr>
                        <a:t>极限思想</a:t>
                      </a:r>
                      <a:r>
                        <a:rPr lang="zh-CN" altLang="en-US" sz="2400">
                          <a:sym typeface="+mn-ea"/>
                        </a:rPr>
                        <a:t>的体会，初步感悟极限思想，而旧课标没有涉及。</a:t>
                      </a:r>
                    </a:p>
                  </a:txBody>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381635" y="1367155"/>
          <a:ext cx="10020300" cy="5212080"/>
        </p:xfrm>
        <a:graphic>
          <a:graphicData uri="http://schemas.openxmlformats.org/drawingml/2006/table">
            <a:tbl>
              <a:tblPr firstRow="1" bandRow="1">
                <a:tableStyleId>{5C22544A-7EE6-4342-B048-85BDC9FD1C3A}</a:tableStyleId>
              </a:tblPr>
              <a:tblGrid>
                <a:gridCol w="840740">
                  <a:extLst>
                    <a:ext uri="{9D8B030D-6E8A-4147-A177-3AD203B41FA5}">
                      <a16:colId xmlns:a16="http://schemas.microsoft.com/office/drawing/2014/main" val="20000"/>
                    </a:ext>
                  </a:extLst>
                </a:gridCol>
                <a:gridCol w="2849880">
                  <a:extLst>
                    <a:ext uri="{9D8B030D-6E8A-4147-A177-3AD203B41FA5}">
                      <a16:colId xmlns:a16="http://schemas.microsoft.com/office/drawing/2014/main" val="20001"/>
                    </a:ext>
                  </a:extLst>
                </a:gridCol>
                <a:gridCol w="4374515">
                  <a:extLst>
                    <a:ext uri="{9D8B030D-6E8A-4147-A177-3AD203B41FA5}">
                      <a16:colId xmlns:a16="http://schemas.microsoft.com/office/drawing/2014/main" val="20002"/>
                    </a:ext>
                  </a:extLst>
                </a:gridCol>
                <a:gridCol w="1955165">
                  <a:extLst>
                    <a:ext uri="{9D8B030D-6E8A-4147-A177-3AD203B41FA5}">
                      <a16:colId xmlns:a16="http://schemas.microsoft.com/office/drawing/2014/main" val="20003"/>
                    </a:ext>
                  </a:extLst>
                </a:gridCol>
              </a:tblGrid>
              <a:tr h="365760">
                <a:tc>
                  <a:txBody>
                    <a:bodyPr/>
                    <a:lstStyle/>
                    <a:p>
                      <a:pPr algn="ctr">
                        <a:buClrTx/>
                        <a:buSzTx/>
                        <a:buFontTx/>
                        <a:buNone/>
                      </a:pPr>
                      <a:r>
                        <a:rPr lang="zh-CN" altLang="en-US" sz="2400">
                          <a:gradFill>
                            <a:gsLst>
                              <a:gs pos="0">
                                <a:srgbClr val="E30000"/>
                              </a:gs>
                              <a:gs pos="100000">
                                <a:srgbClr val="760303"/>
                              </a:gs>
                            </a:gsLst>
                            <a:lin scaled="0"/>
                          </a:gradFill>
                        </a:rPr>
                        <a:t>内容</a:t>
                      </a:r>
                    </a:p>
                  </a:txBody>
                  <a:tcPr/>
                </a:tc>
                <a:tc>
                  <a:txBody>
                    <a:bodyPr/>
                    <a:lstStyle/>
                    <a:p>
                      <a:pPr algn="ctr">
                        <a:buClrTx/>
                        <a:buSzTx/>
                        <a:buFontTx/>
                        <a:buNone/>
                      </a:pPr>
                      <a:r>
                        <a:rPr lang="zh-CN" altLang="en-US" sz="2400">
                          <a:gradFill>
                            <a:gsLst>
                              <a:gs pos="0">
                                <a:srgbClr val="E30000"/>
                              </a:gs>
                              <a:gs pos="100000">
                                <a:srgbClr val="760303"/>
                              </a:gs>
                            </a:gsLst>
                            <a:lin scaled="0"/>
                          </a:gradFill>
                        </a:rPr>
                        <a:t>新课标</a:t>
                      </a:r>
                    </a:p>
                  </a:txBody>
                  <a:tcPr/>
                </a:tc>
                <a:tc>
                  <a:txBody>
                    <a:bodyPr/>
                    <a:lstStyle/>
                    <a:p>
                      <a:pPr algn="ctr">
                        <a:buClrTx/>
                        <a:buSzTx/>
                        <a:buFontTx/>
                        <a:buNone/>
                      </a:pPr>
                      <a:r>
                        <a:rPr lang="zh-CN" altLang="en-US" sz="2400">
                          <a:gradFill>
                            <a:gsLst>
                              <a:gs pos="0">
                                <a:srgbClr val="E30000"/>
                              </a:gs>
                              <a:gs pos="100000">
                                <a:srgbClr val="760303"/>
                              </a:gs>
                            </a:gsLst>
                            <a:lin scaled="0"/>
                          </a:gradFill>
                        </a:rPr>
                        <a:t>旧课标</a:t>
                      </a:r>
                    </a:p>
                  </a:txBody>
                  <a:tcPr/>
                </a:tc>
                <a:tc>
                  <a:txBody>
                    <a:bodyPr/>
                    <a:lstStyle/>
                    <a:p>
                      <a:pPr algn="ctr">
                        <a:buClrTx/>
                        <a:buSzTx/>
                        <a:buFontTx/>
                        <a:buNone/>
                      </a:pPr>
                      <a:r>
                        <a:rPr lang="zh-CN" altLang="en-US" sz="2400">
                          <a:gradFill>
                            <a:gsLst>
                              <a:gs pos="0">
                                <a:srgbClr val="E30000"/>
                              </a:gs>
                              <a:gs pos="100000">
                                <a:srgbClr val="760303"/>
                              </a:gs>
                            </a:gsLst>
                            <a:lin scaled="0"/>
                          </a:gradFill>
                        </a:rPr>
                        <a:t>区别</a:t>
                      </a:r>
                    </a:p>
                  </a:txBody>
                  <a:tcPr/>
                </a:tc>
                <a:extLst>
                  <a:ext uri="{0D108BD9-81ED-4DB2-BD59-A6C34878D82A}">
                    <a16:rowId xmlns:a16="http://schemas.microsoft.com/office/drawing/2014/main" val="10000"/>
                  </a:ext>
                </a:extLst>
              </a:tr>
              <a:tr h="4728210">
                <a:tc>
                  <a:txBody>
                    <a:bodyPr/>
                    <a:lstStyle/>
                    <a:p>
                      <a:pPr>
                        <a:buNone/>
                      </a:pPr>
                      <a:r>
                        <a:rPr lang="zh-CN" altLang="en-US"/>
                        <a:t>（</a:t>
                      </a:r>
                      <a:r>
                        <a:rPr lang="en-US" altLang="zh-CN"/>
                        <a:t>1</a:t>
                      </a:r>
                      <a:r>
                        <a:rPr lang="zh-CN" altLang="en-US"/>
                        <a:t>）导数的运算</a:t>
                      </a:r>
                    </a:p>
                  </a:txBody>
                  <a:tcPr/>
                </a:tc>
                <a:tc>
                  <a:txBody>
                    <a:bodyPr/>
                    <a:lstStyle/>
                    <a:p>
                      <a:pPr>
                        <a:buNone/>
                      </a:pPr>
                      <a:r>
                        <a:rPr lang="en-US" altLang="zh-CN"/>
                        <a:t>1.</a:t>
                      </a:r>
                      <a:r>
                        <a:rPr lang="zh-CN" altLang="en-US"/>
                        <a:t>能根据导数定义求函数</a:t>
                      </a:r>
                      <a:endParaRPr lang="en-US" altLang="zh-CN"/>
                    </a:p>
                    <a:p>
                      <a:pPr>
                        <a:buNone/>
                      </a:pPr>
                      <a:endParaRPr lang="en-US" altLang="zh-CN"/>
                    </a:p>
                    <a:p>
                      <a:pPr>
                        <a:buNone/>
                      </a:pPr>
                      <a:endParaRPr lang="en-US" altLang="zh-CN"/>
                    </a:p>
                    <a:p>
                      <a:pPr>
                        <a:buNone/>
                      </a:pPr>
                      <a:endParaRPr lang="en-US" altLang="zh-CN"/>
                    </a:p>
                    <a:p>
                      <a:pPr>
                        <a:buNone/>
                      </a:pPr>
                      <a:r>
                        <a:rPr lang="en-US" altLang="zh-CN"/>
                        <a:t>2.</a:t>
                      </a:r>
                      <a:r>
                        <a:rPr lang="zh-CN" altLang="en-US"/>
                        <a:t>能利用给出的基本初等函数的导数公式和导数的四则运算法则，求简单函数的导数；能求简单的复合函数（限于形如</a:t>
                      </a:r>
                      <a:r>
                        <a:rPr lang="en-US" altLang="zh-CN"/>
                        <a:t>f(ax+b))</a:t>
                      </a:r>
                      <a:r>
                        <a:rPr lang="zh-CN" altLang="zh-CN"/>
                        <a:t>的导数</a:t>
                      </a:r>
                      <a:r>
                        <a:rPr lang="en-US" altLang="zh-CN"/>
                        <a:t>;</a:t>
                      </a:r>
                      <a:endParaRPr lang="zh-CN" altLang="zh-CN"/>
                    </a:p>
                    <a:p>
                      <a:pPr>
                        <a:buNone/>
                      </a:pPr>
                      <a:r>
                        <a:rPr lang="en-US" altLang="zh-CN"/>
                        <a:t>3.</a:t>
                      </a:r>
                      <a:r>
                        <a:rPr lang="zh-CN" altLang="en-US"/>
                        <a:t>会使用导数公式表。</a:t>
                      </a:r>
                    </a:p>
                  </a:txBody>
                  <a:tcPr/>
                </a:tc>
                <a:tc>
                  <a:txBody>
                    <a:bodyPr/>
                    <a:lstStyle/>
                    <a:p>
                      <a:pPr>
                        <a:buNone/>
                      </a:pPr>
                      <a:r>
                        <a:rPr lang="en-US" altLang="zh-CN"/>
                        <a:t>1.</a:t>
                      </a:r>
                      <a:r>
                        <a:rPr lang="zh-CN" altLang="en-US"/>
                        <a:t>（选修</a:t>
                      </a:r>
                      <a:r>
                        <a:rPr lang="en-US" altLang="zh-CN"/>
                        <a:t>1-1</a:t>
                      </a:r>
                      <a:r>
                        <a:rPr lang="zh-CN" altLang="en-US"/>
                        <a:t>）能根据导数定义，求函数</a:t>
                      </a:r>
                      <a:endParaRPr lang="en-US" altLang="zh-CN"/>
                    </a:p>
                    <a:p>
                      <a:pPr>
                        <a:buNone/>
                      </a:pPr>
                      <a:endParaRPr lang="en-US" altLang="zh-CN"/>
                    </a:p>
                    <a:p>
                      <a:pPr>
                        <a:buNone/>
                      </a:pPr>
                      <a:endParaRPr lang="en-US" altLang="zh-CN"/>
                    </a:p>
                    <a:p>
                      <a:pPr>
                        <a:buNone/>
                      </a:pPr>
                      <a:endParaRPr lang="en-US" altLang="zh-CN"/>
                    </a:p>
                    <a:p>
                      <a:pPr>
                        <a:buNone/>
                      </a:pPr>
                      <a:r>
                        <a:rPr lang="en-US" altLang="zh-CN"/>
                        <a:t>      (</a:t>
                      </a:r>
                      <a:r>
                        <a:rPr lang="zh-CN" altLang="en-US"/>
                        <a:t>选修</a:t>
                      </a:r>
                      <a:r>
                        <a:rPr lang="en-US" altLang="zh-CN"/>
                        <a:t>2-2)</a:t>
                      </a:r>
                      <a:r>
                        <a:rPr lang="zh-CN" altLang="en-US"/>
                        <a:t>能根据导数定义求函数</a:t>
                      </a:r>
                      <a:endParaRPr lang="en-US" altLang="zh-CN" sz="1800">
                        <a:sym typeface="+mn-ea"/>
                      </a:endParaRPr>
                    </a:p>
                    <a:p>
                      <a:pPr>
                        <a:buNone/>
                      </a:pPr>
                      <a:endParaRPr lang="en-US" altLang="zh-CN" sz="1800">
                        <a:sym typeface="+mn-ea"/>
                      </a:endParaRPr>
                    </a:p>
                    <a:p>
                      <a:pPr>
                        <a:buNone/>
                      </a:pPr>
                      <a:endParaRPr lang="en-US" altLang="zh-CN" sz="1800">
                        <a:sym typeface="+mn-ea"/>
                      </a:endParaRPr>
                    </a:p>
                    <a:p>
                      <a:pPr>
                        <a:buNone/>
                      </a:pPr>
                      <a:endParaRPr lang="en-US" altLang="zh-CN" sz="1800">
                        <a:sym typeface="+mn-ea"/>
                      </a:endParaRPr>
                    </a:p>
                    <a:p>
                      <a:pPr>
                        <a:buNone/>
                      </a:pPr>
                      <a:r>
                        <a:rPr lang="en-US" altLang="zh-CN" sz="1800">
                          <a:sym typeface="+mn-ea"/>
                        </a:rPr>
                        <a:t>2.</a:t>
                      </a:r>
                      <a:r>
                        <a:rPr lang="zh-CN" altLang="en-US" sz="1800">
                          <a:sym typeface="+mn-ea"/>
                        </a:rPr>
                        <a:t>（选修</a:t>
                      </a:r>
                      <a:r>
                        <a:rPr lang="en-US" altLang="zh-CN" sz="1800">
                          <a:sym typeface="+mn-ea"/>
                        </a:rPr>
                        <a:t>1-1</a:t>
                      </a:r>
                      <a:r>
                        <a:rPr lang="zh-CN" altLang="en-US" sz="1800">
                          <a:sym typeface="+mn-ea"/>
                        </a:rPr>
                        <a:t>）能利用给出的基本初等函数的导数公式和导数的四则运算法则求简单函数的导数</a:t>
                      </a:r>
                      <a:r>
                        <a:rPr lang="en-US" altLang="zh-CN" sz="1800">
                          <a:sym typeface="+mn-ea"/>
                        </a:rPr>
                        <a:t>;</a:t>
                      </a:r>
                      <a:endParaRPr lang="zh-CN" altLang="en-US" sz="1800">
                        <a:sym typeface="+mn-ea"/>
                      </a:endParaRPr>
                    </a:p>
                    <a:p>
                      <a:pPr>
                        <a:buNone/>
                      </a:pPr>
                      <a:r>
                        <a:rPr lang="zh-CN" altLang="en-US" sz="1800">
                          <a:sym typeface="+mn-ea"/>
                        </a:rPr>
                        <a:t>  （选修</a:t>
                      </a:r>
                      <a:r>
                        <a:rPr lang="en-US" altLang="zh-CN" sz="1800">
                          <a:sym typeface="+mn-ea"/>
                        </a:rPr>
                        <a:t>2-2</a:t>
                      </a:r>
                      <a:r>
                        <a:rPr lang="zh-CN" altLang="en-US" sz="1800">
                          <a:sym typeface="+mn-ea"/>
                        </a:rPr>
                        <a:t>）能利用给出的基本初等函数的导数公式和导数的四则运算法则，求简单函数的导数；能求简单的复合函数（限于形如</a:t>
                      </a:r>
                      <a:r>
                        <a:rPr lang="en-US" altLang="zh-CN" sz="1800">
                          <a:sym typeface="+mn-ea"/>
                        </a:rPr>
                        <a:t>f(ax+b)</a:t>
                      </a:r>
                      <a:r>
                        <a:rPr lang="zh-CN" altLang="zh-CN" sz="1800">
                          <a:sym typeface="+mn-ea"/>
                        </a:rPr>
                        <a:t>的导数</a:t>
                      </a:r>
                      <a:r>
                        <a:rPr lang="en-US" altLang="zh-CN" sz="1800">
                          <a:sym typeface="+mn-ea"/>
                        </a:rPr>
                        <a:t>;</a:t>
                      </a:r>
                      <a:endParaRPr lang="zh-CN" altLang="zh-CN" sz="1800"/>
                    </a:p>
                    <a:p>
                      <a:pPr>
                        <a:buNone/>
                      </a:pPr>
                      <a:r>
                        <a:rPr lang="en-US" altLang="zh-CN" sz="1800">
                          <a:sym typeface="+mn-ea"/>
                        </a:rPr>
                        <a:t>3.</a:t>
                      </a:r>
                      <a:r>
                        <a:rPr lang="zh-CN" altLang="en-US" sz="1800">
                          <a:sym typeface="+mn-ea"/>
                        </a:rPr>
                        <a:t>会使用导数公式表。</a:t>
                      </a:r>
                      <a:endParaRPr lang="en-US" altLang="zh-CN" sz="1800"/>
                    </a:p>
                    <a:p>
                      <a:pPr>
                        <a:buNone/>
                      </a:pPr>
                      <a:endParaRPr lang="zh-CN" altLang="en-US"/>
                    </a:p>
                  </a:txBody>
                  <a:tcPr/>
                </a:tc>
                <a:tc>
                  <a:txBody>
                    <a:bodyPr/>
                    <a:lstStyle/>
                    <a:p>
                      <a:pPr>
                        <a:buNone/>
                      </a:pPr>
                      <a:r>
                        <a:rPr lang="zh-CN" altLang="en-US"/>
                        <a:t>新课标不分文理，对函数</a:t>
                      </a:r>
                    </a:p>
                    <a:p>
                      <a:pPr>
                        <a:buNone/>
                      </a:pPr>
                      <a:r>
                        <a:rPr lang="zh-CN" altLang="en-US"/>
                        <a:t> 要求能根据导数定义求它的导数，对求简单的复合函数的导数有明确规定</a:t>
                      </a:r>
                      <a:r>
                        <a:rPr lang="zh-CN" altLang="en-US" sz="1800">
                          <a:sym typeface="+mn-ea"/>
                        </a:rPr>
                        <a:t>（限于形如</a:t>
                      </a:r>
                      <a:r>
                        <a:rPr lang="en-US" altLang="zh-CN" sz="1800">
                          <a:sym typeface="+mn-ea"/>
                        </a:rPr>
                        <a:t>f(ax+b)</a:t>
                      </a:r>
                      <a:r>
                        <a:rPr lang="zh-CN" altLang="en-US" sz="1800">
                          <a:sym typeface="+mn-ea"/>
                        </a:rPr>
                        <a:t>）</a:t>
                      </a:r>
                      <a:r>
                        <a:rPr lang="en-US" altLang="zh-CN" sz="1800">
                          <a:sym typeface="+mn-ea"/>
                        </a:rPr>
                        <a:t>,</a:t>
                      </a:r>
                      <a:r>
                        <a:rPr lang="zh-CN" altLang="zh-CN" sz="1800">
                          <a:sym typeface="+mn-ea"/>
                        </a:rPr>
                        <a:t>相当于增加了旧课标中选修</a:t>
                      </a:r>
                      <a:r>
                        <a:rPr lang="en-US" altLang="zh-CN" sz="1800">
                          <a:sym typeface="+mn-ea"/>
                        </a:rPr>
                        <a:t>1-1</a:t>
                      </a:r>
                      <a:r>
                        <a:rPr lang="zh-CN" altLang="en-US" sz="1800">
                          <a:sym typeface="+mn-ea"/>
                        </a:rPr>
                        <a:t>的内容，保持旧课标选修</a:t>
                      </a:r>
                      <a:r>
                        <a:rPr lang="en-US" altLang="zh-CN" sz="1800">
                          <a:sym typeface="+mn-ea"/>
                        </a:rPr>
                        <a:t>2-2</a:t>
                      </a:r>
                      <a:r>
                        <a:rPr lang="zh-CN" altLang="en-US" sz="1800">
                          <a:sym typeface="+mn-ea"/>
                        </a:rPr>
                        <a:t>的要求。</a:t>
                      </a:r>
                    </a:p>
                  </a:txBody>
                  <a:tcPr/>
                </a:tc>
                <a:extLst>
                  <a:ext uri="{0D108BD9-81ED-4DB2-BD59-A6C34878D82A}">
                    <a16:rowId xmlns:a16="http://schemas.microsoft.com/office/drawing/2014/main" val="10001"/>
                  </a:ext>
                </a:extLst>
              </a:tr>
            </a:tbl>
          </a:graphicData>
        </a:graphic>
      </p:graphicFrame>
      <p:graphicFrame>
        <p:nvGraphicFramePr>
          <p:cNvPr id="42003" name="对象 5">
            <a:hlinkClick r:id="" action="ppaction://ole?verb=0"/>
          </p:cNvPr>
          <p:cNvGraphicFramePr>
            <a:graphicFrameLocks noChangeAspect="1"/>
          </p:cNvGraphicFramePr>
          <p:nvPr/>
        </p:nvGraphicFramePr>
        <p:xfrm>
          <a:off x="1442879" y="2133283"/>
          <a:ext cx="2031365" cy="801370"/>
        </p:xfrm>
        <a:graphic>
          <a:graphicData uri="http://schemas.openxmlformats.org/presentationml/2006/ole">
            <mc:AlternateContent xmlns:mc="http://schemas.openxmlformats.org/markup-compatibility/2006">
              <mc:Choice xmlns:v="urn:schemas-microsoft-com:vml" Requires="v">
                <p:oleObj r:id="rId3" imgW="1447800" imgH="571500" progId="Equation.KSEE3">
                  <p:embed/>
                </p:oleObj>
              </mc:Choice>
              <mc:Fallback>
                <p:oleObj r:id="rId3" imgW="1447800" imgH="571500" progId="Equation.KSEE3">
                  <p:embed/>
                  <p:pic>
                    <p:nvPicPr>
                      <p:cNvPr id="0" name="OLE substitute image"/>
                      <p:cNvPicPr/>
                      <p:nvPr/>
                    </p:nvPicPr>
                    <p:blipFill>
                      <a:blip r:embed="rId4"/>
                      <a:stretch>
                        <a:fillRect/>
                      </a:stretch>
                    </p:blipFill>
                    <p:spPr>
                      <a:xfrm>
                        <a:off x="1442879" y="2133283"/>
                        <a:ext cx="2031365" cy="801370"/>
                      </a:xfrm>
                      <a:prstGeom prst="rect">
                        <a:avLst/>
                      </a:prstGeom>
                      <a:noFill/>
                      <a:ln w="38100">
                        <a:noFill/>
                        <a:miter/>
                      </a:ln>
                    </p:spPr>
                  </p:pic>
                </p:oleObj>
              </mc:Fallback>
            </mc:AlternateContent>
          </a:graphicData>
        </a:graphic>
      </p:graphicFrame>
      <p:graphicFrame>
        <p:nvGraphicFramePr>
          <p:cNvPr id="42004" name="对象 6">
            <a:hlinkClick r:id="" action="ppaction://ole?verb=0"/>
          </p:cNvPr>
          <p:cNvGraphicFramePr>
            <a:graphicFrameLocks noChangeAspect="1"/>
          </p:cNvGraphicFramePr>
          <p:nvPr/>
        </p:nvGraphicFramePr>
        <p:xfrm>
          <a:off x="4508818" y="2243455"/>
          <a:ext cx="2969895" cy="581660"/>
        </p:xfrm>
        <a:graphic>
          <a:graphicData uri="http://schemas.openxmlformats.org/presentationml/2006/ole">
            <mc:AlternateContent xmlns:mc="http://schemas.openxmlformats.org/markup-compatibility/2006">
              <mc:Choice xmlns:v="urn:schemas-microsoft-com:vml" Requires="v">
                <p:oleObj r:id="rId5" imgW="1816100" imgH="355600" progId="Equation.KSEE3">
                  <p:embed/>
                </p:oleObj>
              </mc:Choice>
              <mc:Fallback>
                <p:oleObj r:id="rId5" imgW="1816100" imgH="355600" progId="Equation.KSEE3">
                  <p:embed/>
                  <p:pic>
                    <p:nvPicPr>
                      <p:cNvPr id="0" name="OLE substitute image"/>
                      <p:cNvPicPr/>
                      <p:nvPr/>
                    </p:nvPicPr>
                    <p:blipFill>
                      <a:blip r:embed="rId6"/>
                      <a:stretch>
                        <a:fillRect/>
                      </a:stretch>
                    </p:blipFill>
                    <p:spPr>
                      <a:xfrm>
                        <a:off x="4508818" y="2243455"/>
                        <a:ext cx="2969895" cy="581660"/>
                      </a:xfrm>
                      <a:prstGeom prst="rect">
                        <a:avLst/>
                      </a:prstGeom>
                      <a:noFill/>
                      <a:ln w="38100">
                        <a:noFill/>
                        <a:miter/>
                      </a:ln>
                    </p:spPr>
                  </p:pic>
                </p:oleObj>
              </mc:Fallback>
            </mc:AlternateContent>
          </a:graphicData>
        </a:graphic>
      </p:graphicFrame>
      <p:graphicFrame>
        <p:nvGraphicFramePr>
          <p:cNvPr id="42006" name="对象 9">
            <a:hlinkClick r:id="" action="ppaction://ole?verb=0"/>
          </p:cNvPr>
          <p:cNvGraphicFramePr>
            <a:graphicFrameLocks noChangeAspect="1"/>
          </p:cNvGraphicFramePr>
          <p:nvPr/>
        </p:nvGraphicFramePr>
        <p:xfrm>
          <a:off x="9292590" y="2075815"/>
          <a:ext cx="682625" cy="360680"/>
        </p:xfrm>
        <a:graphic>
          <a:graphicData uri="http://schemas.openxmlformats.org/presentationml/2006/ole">
            <mc:AlternateContent xmlns:mc="http://schemas.openxmlformats.org/markup-compatibility/2006">
              <mc:Choice xmlns:v="urn:schemas-microsoft-com:vml" Requires="v">
                <p:oleObj r:id="rId7" imgW="431800" imgH="228600" progId="Equation.KSEE3">
                  <p:embed/>
                </p:oleObj>
              </mc:Choice>
              <mc:Fallback>
                <p:oleObj r:id="rId7" imgW="431800" imgH="228600" progId="Equation.KSEE3">
                  <p:embed/>
                  <p:pic>
                    <p:nvPicPr>
                      <p:cNvPr id="0" name="OLE substitute image"/>
                      <p:cNvPicPr/>
                      <p:nvPr/>
                    </p:nvPicPr>
                    <p:blipFill>
                      <a:blip r:embed="rId8"/>
                      <a:stretch>
                        <a:fillRect/>
                      </a:stretch>
                    </p:blipFill>
                    <p:spPr>
                      <a:xfrm>
                        <a:off x="9292590" y="2075815"/>
                        <a:ext cx="682625" cy="360680"/>
                      </a:xfrm>
                      <a:prstGeom prst="rect">
                        <a:avLst/>
                      </a:prstGeom>
                      <a:noFill/>
                      <a:ln w="38100">
                        <a:noFill/>
                        <a:miter/>
                      </a:ln>
                    </p:spPr>
                  </p:pic>
                </p:oleObj>
              </mc:Fallback>
            </mc:AlternateContent>
          </a:graphicData>
        </a:graphic>
      </p:graphicFrame>
      <p:sp>
        <p:nvSpPr>
          <p:cNvPr id="40961" name="文本框 1"/>
          <p:cNvSpPr txBox="1"/>
          <p:nvPr/>
        </p:nvSpPr>
        <p:spPr>
          <a:xfrm>
            <a:off x="561975" y="789623"/>
            <a:ext cx="7231063" cy="460375"/>
          </a:xfrm>
          <a:prstGeom prst="rect">
            <a:avLst/>
          </a:prstGeom>
          <a:noFill/>
          <a:ln w="9525">
            <a:noFill/>
          </a:ln>
        </p:spPr>
        <p:txBody>
          <a:bodyPr wrap="square" anchor="t">
            <a:spAutoFit/>
          </a:bodyPr>
          <a:lstStyle/>
          <a:p>
            <a:pPr lvl="0" algn="l">
              <a:buClrTx/>
              <a:buSzTx/>
              <a:buFontTx/>
            </a:pPr>
            <a:r>
              <a:rPr lang="zh-CN" altLang="en-US" sz="2400" b="1">
                <a:latin typeface="Arial" panose="020B0604020202020204" pitchFamily="34" charset="0"/>
                <a:ea typeface="宋体" panose="02010600030101010101" pitchFamily="2" charset="-122"/>
                <a:sym typeface="+mn-ea"/>
              </a:rPr>
              <a:t>对照新课标案例</a:t>
            </a:r>
            <a:r>
              <a:rPr lang="en-US" altLang="zh-CN" sz="2400" b="1">
                <a:latin typeface="Arial" panose="020B0604020202020204" pitchFamily="34" charset="0"/>
                <a:ea typeface="宋体" panose="02010600030101010101" pitchFamily="2" charset="-122"/>
                <a:sym typeface="+mn-ea"/>
              </a:rPr>
              <a:t>1</a:t>
            </a:r>
            <a:r>
              <a:rPr lang="zh-CN" altLang="en-US" sz="2400" b="1">
                <a:latin typeface="Arial" panose="020B0604020202020204" pitchFamily="34" charset="0"/>
                <a:ea typeface="宋体" panose="02010600030101010101" pitchFamily="2" charset="-122"/>
                <a:sym typeface="+mn-ea"/>
              </a:rPr>
              <a:t>：一元函数导数及其应用</a:t>
            </a:r>
          </a:p>
        </p:txBody>
      </p:sp>
      <p:graphicFrame>
        <p:nvGraphicFramePr>
          <p:cNvPr id="2" name="对象 5">
            <a:hlinkClick r:id="" action="ppaction://ole?verb=0"/>
          </p:cNvPr>
          <p:cNvGraphicFramePr>
            <a:graphicFrameLocks noChangeAspect="1"/>
          </p:cNvGraphicFramePr>
          <p:nvPr/>
        </p:nvGraphicFramePr>
        <p:xfrm>
          <a:off x="4978559" y="3237548"/>
          <a:ext cx="2031365" cy="801370"/>
        </p:xfrm>
        <a:graphic>
          <a:graphicData uri="http://schemas.openxmlformats.org/presentationml/2006/ole">
            <mc:AlternateContent xmlns:mc="http://schemas.openxmlformats.org/markup-compatibility/2006">
              <mc:Choice xmlns:v="urn:schemas-microsoft-com:vml" Requires="v">
                <p:oleObj r:id="rId9" imgW="1447800" imgH="571500" progId="Equation.KSEE3">
                  <p:embed/>
                </p:oleObj>
              </mc:Choice>
              <mc:Fallback>
                <p:oleObj r:id="rId9" imgW="1447800" imgH="571500" progId="Equation.KSEE3">
                  <p:embed/>
                  <p:pic>
                    <p:nvPicPr>
                      <p:cNvPr id="0" name="OLE substitute image"/>
                      <p:cNvPicPr/>
                      <p:nvPr/>
                    </p:nvPicPr>
                    <p:blipFill>
                      <a:blip r:embed="rId4"/>
                      <a:stretch>
                        <a:fillRect/>
                      </a:stretch>
                    </p:blipFill>
                    <p:spPr>
                      <a:xfrm>
                        <a:off x="4978559" y="3237548"/>
                        <a:ext cx="2031365" cy="801370"/>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422275" y="1138555"/>
          <a:ext cx="10791825" cy="5730240"/>
        </p:xfrm>
        <a:graphic>
          <a:graphicData uri="http://schemas.openxmlformats.org/drawingml/2006/table">
            <a:tbl>
              <a:tblPr firstRow="1" bandRow="1">
                <a:tableStyleId>{5C22544A-7EE6-4342-B048-85BDC9FD1C3A}</a:tableStyleId>
              </a:tblPr>
              <a:tblGrid>
                <a:gridCol w="850900">
                  <a:extLst>
                    <a:ext uri="{9D8B030D-6E8A-4147-A177-3AD203B41FA5}">
                      <a16:colId xmlns:a16="http://schemas.microsoft.com/office/drawing/2014/main" val="20000"/>
                    </a:ext>
                  </a:extLst>
                </a:gridCol>
                <a:gridCol w="3001010">
                  <a:extLst>
                    <a:ext uri="{9D8B030D-6E8A-4147-A177-3AD203B41FA5}">
                      <a16:colId xmlns:a16="http://schemas.microsoft.com/office/drawing/2014/main" val="20001"/>
                    </a:ext>
                  </a:extLst>
                </a:gridCol>
                <a:gridCol w="4690745">
                  <a:extLst>
                    <a:ext uri="{9D8B030D-6E8A-4147-A177-3AD203B41FA5}">
                      <a16:colId xmlns:a16="http://schemas.microsoft.com/office/drawing/2014/main" val="20002"/>
                    </a:ext>
                  </a:extLst>
                </a:gridCol>
                <a:gridCol w="2249170">
                  <a:extLst>
                    <a:ext uri="{9D8B030D-6E8A-4147-A177-3AD203B41FA5}">
                      <a16:colId xmlns:a16="http://schemas.microsoft.com/office/drawing/2014/main" val="20003"/>
                    </a:ext>
                  </a:extLst>
                </a:gridCol>
              </a:tblGrid>
              <a:tr h="396240">
                <a:tc>
                  <a:txBody>
                    <a:bodyPr/>
                    <a:lstStyle/>
                    <a:p>
                      <a:pPr algn="ctr">
                        <a:buClrTx/>
                        <a:buSzTx/>
                        <a:buFontTx/>
                        <a:buNone/>
                      </a:pPr>
                      <a:r>
                        <a:rPr lang="zh-CN" altLang="en-US" sz="2400">
                          <a:gradFill>
                            <a:gsLst>
                              <a:gs pos="0">
                                <a:srgbClr val="E30000"/>
                              </a:gs>
                              <a:gs pos="100000">
                                <a:srgbClr val="760303"/>
                              </a:gs>
                            </a:gsLst>
                            <a:lin scaled="0"/>
                          </a:gradFill>
                        </a:rPr>
                        <a:t>内容</a:t>
                      </a:r>
                    </a:p>
                  </a:txBody>
                  <a:tcPr/>
                </a:tc>
                <a:tc>
                  <a:txBody>
                    <a:bodyPr/>
                    <a:lstStyle/>
                    <a:p>
                      <a:pPr algn="ctr">
                        <a:buClrTx/>
                        <a:buSzTx/>
                        <a:buFontTx/>
                        <a:buNone/>
                      </a:pPr>
                      <a:r>
                        <a:rPr lang="zh-CN" altLang="en-US" sz="2400">
                          <a:gradFill>
                            <a:gsLst>
                              <a:gs pos="0">
                                <a:srgbClr val="E30000"/>
                              </a:gs>
                              <a:gs pos="100000">
                                <a:srgbClr val="760303"/>
                              </a:gs>
                            </a:gsLst>
                            <a:lin scaled="0"/>
                          </a:gradFill>
                        </a:rPr>
                        <a:t>新课标</a:t>
                      </a:r>
                    </a:p>
                  </a:txBody>
                  <a:tcPr/>
                </a:tc>
                <a:tc>
                  <a:txBody>
                    <a:bodyPr/>
                    <a:lstStyle/>
                    <a:p>
                      <a:pPr algn="ctr">
                        <a:buClrTx/>
                        <a:buSzTx/>
                        <a:buFontTx/>
                        <a:buNone/>
                      </a:pPr>
                      <a:r>
                        <a:rPr lang="zh-CN" altLang="en-US" sz="2400">
                          <a:gradFill>
                            <a:gsLst>
                              <a:gs pos="0">
                                <a:srgbClr val="E30000"/>
                              </a:gs>
                              <a:gs pos="100000">
                                <a:srgbClr val="760303"/>
                              </a:gs>
                            </a:gsLst>
                            <a:lin scaled="0"/>
                          </a:gradFill>
                        </a:rPr>
                        <a:t>旧课标</a:t>
                      </a:r>
                    </a:p>
                  </a:txBody>
                  <a:tcPr/>
                </a:tc>
                <a:tc>
                  <a:txBody>
                    <a:bodyPr/>
                    <a:lstStyle/>
                    <a:p>
                      <a:pPr algn="ctr">
                        <a:buClrTx/>
                        <a:buSzTx/>
                        <a:buFontTx/>
                        <a:buNone/>
                      </a:pPr>
                      <a:r>
                        <a:rPr lang="zh-CN" altLang="en-US" sz="2400">
                          <a:gradFill>
                            <a:gsLst>
                              <a:gs pos="0">
                                <a:srgbClr val="E30000"/>
                              </a:gs>
                              <a:gs pos="100000">
                                <a:srgbClr val="760303"/>
                              </a:gs>
                            </a:gsLst>
                            <a:lin scaled="0"/>
                          </a:gradFill>
                        </a:rPr>
                        <a:t>区别</a:t>
                      </a:r>
                    </a:p>
                  </a:txBody>
                  <a:tcPr/>
                </a:tc>
                <a:extLst>
                  <a:ext uri="{0D108BD9-81ED-4DB2-BD59-A6C34878D82A}">
                    <a16:rowId xmlns:a16="http://schemas.microsoft.com/office/drawing/2014/main" val="10000"/>
                  </a:ext>
                </a:extLst>
              </a:tr>
              <a:tr h="5273040">
                <a:tc>
                  <a:txBody>
                    <a:bodyPr/>
                    <a:lstStyle/>
                    <a:p>
                      <a:pPr>
                        <a:buNone/>
                      </a:pPr>
                      <a:r>
                        <a:rPr lang="zh-CN" altLang="en-US" sz="2000"/>
                        <a:t>（</a:t>
                      </a:r>
                      <a:r>
                        <a:rPr lang="en-US" altLang="zh-CN" sz="2000"/>
                        <a:t>2</a:t>
                      </a:r>
                      <a:r>
                        <a:rPr lang="zh-CN" altLang="en-US" sz="2000"/>
                        <a:t>）导数在研究函数中的应用</a:t>
                      </a:r>
                    </a:p>
                  </a:txBody>
                  <a:tcPr/>
                </a:tc>
                <a:tc>
                  <a:txBody>
                    <a:bodyPr/>
                    <a:lstStyle/>
                    <a:p>
                      <a:pPr>
                        <a:buNone/>
                      </a:pPr>
                      <a:r>
                        <a:rPr lang="en-US" altLang="zh-CN" sz="2000"/>
                        <a:t>1.</a:t>
                      </a:r>
                      <a:r>
                        <a:rPr lang="zh-CN" altLang="en-US" sz="2000"/>
                        <a:t>结合实例，借助几何直观了解函数的单调性与导数的关系；能利用导数研究函数的单调性；对于多项式函数，能求不超过三次的多项式函数的单调区间</a:t>
                      </a:r>
                      <a:r>
                        <a:rPr lang="en-US" altLang="zh-CN" sz="2000"/>
                        <a:t>;</a:t>
                      </a:r>
                      <a:endParaRPr lang="zh-CN" altLang="en-US" sz="2000"/>
                    </a:p>
                    <a:p>
                      <a:pPr>
                        <a:buNone/>
                      </a:pPr>
                      <a:r>
                        <a:rPr lang="en-US" altLang="zh-CN" sz="2000"/>
                        <a:t>2.</a:t>
                      </a:r>
                      <a:r>
                        <a:rPr lang="zh-CN" altLang="en-US" sz="2000"/>
                        <a:t>借助函数的图象，了解函数在某点取得极值的必要条件和充分条件；能利用导数求</a:t>
                      </a:r>
                      <a:r>
                        <a:rPr lang="zh-CN" altLang="en-US" sz="2000">
                          <a:solidFill>
                            <a:srgbClr val="FF0000"/>
                          </a:solidFill>
                        </a:rPr>
                        <a:t>某些函数</a:t>
                      </a:r>
                      <a:r>
                        <a:rPr lang="zh-CN" altLang="en-US" sz="2000"/>
                        <a:t>的极大值、极小值以及给定闭区间上不超过三次的多项式函数的最大值、最小值；体会导数与单调性、极值、最值的关系。</a:t>
                      </a:r>
                    </a:p>
                  </a:txBody>
                  <a:tcPr/>
                </a:tc>
                <a:tc>
                  <a:txBody>
                    <a:bodyPr/>
                    <a:lstStyle/>
                    <a:p>
                      <a:pPr>
                        <a:buNone/>
                      </a:pPr>
                      <a:r>
                        <a:rPr lang="en-US" altLang="zh-CN" sz="2000"/>
                        <a:t>1.</a:t>
                      </a:r>
                      <a:r>
                        <a:rPr lang="zh-CN" altLang="en-US" sz="2000"/>
                        <a:t>结合实例，借助几何直观探索并了解函数的单调性与导数的关系；能利用导数研究函数的单调性，会求不超过三次的多项式函数的单调区间</a:t>
                      </a:r>
                      <a:r>
                        <a:rPr lang="en-US" altLang="zh-CN" sz="2000"/>
                        <a:t>;</a:t>
                      </a:r>
                      <a:endParaRPr lang="zh-CN" altLang="en-US" sz="2000"/>
                    </a:p>
                    <a:p>
                      <a:pPr>
                        <a:buNone/>
                      </a:pPr>
                      <a:r>
                        <a:rPr lang="en-US" altLang="zh-CN" sz="2000"/>
                        <a:t>2.</a:t>
                      </a:r>
                      <a:r>
                        <a:rPr lang="zh-CN" altLang="en-US" sz="2000"/>
                        <a:t>（选修</a:t>
                      </a:r>
                      <a:r>
                        <a:rPr lang="en-US" altLang="zh-CN" sz="2000"/>
                        <a:t>1-1</a:t>
                      </a:r>
                      <a:r>
                        <a:rPr lang="zh-CN" altLang="en-US" sz="2000"/>
                        <a:t>）结合函数的图象。了解函数在某点取得极值的必要条件和充分条件；会利用导数求不超过三次的多项式函数的极大值、极小值，以及闭区间上不超过三次的多项式函数最大值、最小值</a:t>
                      </a:r>
                      <a:r>
                        <a:rPr lang="en-US" altLang="zh-CN" sz="2000"/>
                        <a:t>;</a:t>
                      </a:r>
                      <a:endParaRPr lang="zh-CN" altLang="en-US" sz="2000"/>
                    </a:p>
                    <a:p>
                      <a:pPr>
                        <a:buNone/>
                      </a:pPr>
                      <a:r>
                        <a:rPr lang="zh-CN" altLang="en-US" sz="2000"/>
                        <a:t>（选修</a:t>
                      </a:r>
                      <a:r>
                        <a:rPr lang="en-US" altLang="zh-CN" sz="2000"/>
                        <a:t>2-2</a:t>
                      </a:r>
                      <a:r>
                        <a:rPr lang="zh-CN" altLang="en-US" sz="2000"/>
                        <a:t>）结合函数的图象。了解函数在某点取得极值的必要条件和充分条件；</a:t>
                      </a:r>
                      <a:r>
                        <a:rPr lang="zh-CN" altLang="en-US" sz="2000">
                          <a:sym typeface="+mn-ea"/>
                        </a:rPr>
                        <a:t>会利用导数求不超过三次的多项式函数的极大值、极小值，以及闭区间上不超过三次的多项式函数最大值、最小值。</a:t>
                      </a:r>
                      <a:endParaRPr lang="zh-CN" altLang="en-US" sz="2000"/>
                    </a:p>
                    <a:p>
                      <a:pPr>
                        <a:buNone/>
                      </a:pPr>
                      <a:r>
                        <a:rPr lang="zh-CN" altLang="en-US" sz="2000"/>
                        <a:t>体会导数方法在研究函数性质中的一般性和有效性。</a:t>
                      </a:r>
                    </a:p>
                  </a:txBody>
                  <a:tcPr/>
                </a:tc>
                <a:tc>
                  <a:txBody>
                    <a:bodyPr/>
                    <a:lstStyle/>
                    <a:p>
                      <a:pPr>
                        <a:buNone/>
                      </a:pPr>
                      <a:r>
                        <a:rPr lang="zh-CN" altLang="en-US" sz="2000">
                          <a:sym typeface="+mn-ea"/>
                        </a:rPr>
                        <a:t>旧课标明确提出了会利用导数求不超过三次的多项式函数的极大值、极小值，而</a:t>
                      </a:r>
                      <a:r>
                        <a:rPr lang="zh-CN" altLang="en-US" sz="2000">
                          <a:solidFill>
                            <a:srgbClr val="FF0000"/>
                          </a:solidFill>
                          <a:sym typeface="+mn-ea"/>
                        </a:rPr>
                        <a:t>新课标并没有对函数的类型进行限定，对利用导数研究函数的要求提高了</a:t>
                      </a:r>
                      <a:r>
                        <a:rPr lang="en-US" altLang="zh-CN" sz="2000">
                          <a:solidFill>
                            <a:srgbClr val="FF0000"/>
                          </a:solidFill>
                          <a:sym typeface="+mn-ea"/>
                        </a:rPr>
                        <a:t>;</a:t>
                      </a:r>
                      <a:endParaRPr lang="zh-CN" altLang="en-US" sz="2000">
                        <a:solidFill>
                          <a:srgbClr val="FF0000"/>
                        </a:solidFill>
                        <a:sym typeface="+mn-ea"/>
                      </a:endParaRPr>
                    </a:p>
                    <a:p>
                      <a:pPr>
                        <a:buNone/>
                      </a:pPr>
                      <a:r>
                        <a:rPr lang="zh-CN" altLang="en-US" sz="2000">
                          <a:sym typeface="+mn-ea"/>
                        </a:rPr>
                        <a:t>新课标删除了在教学上不易操作的部分：对导数方法在研究函数性质中的一般性和有效性的体会要求。</a:t>
                      </a:r>
                    </a:p>
                  </a:txBody>
                  <a:tcPr/>
                </a:tc>
                <a:extLst>
                  <a:ext uri="{0D108BD9-81ED-4DB2-BD59-A6C34878D82A}">
                    <a16:rowId xmlns:a16="http://schemas.microsoft.com/office/drawing/2014/main" val="10001"/>
                  </a:ext>
                </a:extLst>
              </a:tr>
            </a:tbl>
          </a:graphicData>
        </a:graphic>
      </p:graphicFrame>
      <p:sp>
        <p:nvSpPr>
          <p:cNvPr id="40961" name="文本框 1"/>
          <p:cNvSpPr txBox="1"/>
          <p:nvPr/>
        </p:nvSpPr>
        <p:spPr>
          <a:xfrm>
            <a:off x="584835" y="677863"/>
            <a:ext cx="7231063" cy="460375"/>
          </a:xfrm>
          <a:prstGeom prst="rect">
            <a:avLst/>
          </a:prstGeom>
          <a:noFill/>
          <a:ln w="9525">
            <a:noFill/>
          </a:ln>
        </p:spPr>
        <p:txBody>
          <a:bodyPr wrap="square" anchor="t">
            <a:spAutoFit/>
          </a:bodyPr>
          <a:lstStyle/>
          <a:p>
            <a:r>
              <a:rPr lang="zh-CN" altLang="en-US" sz="2400" b="1">
                <a:latin typeface="Arial" panose="020B0604020202020204" pitchFamily="34" charset="0"/>
                <a:ea typeface="宋体" panose="02010600030101010101" pitchFamily="2" charset="-122"/>
              </a:rPr>
              <a:t>对照新课标案例</a:t>
            </a:r>
            <a:r>
              <a:rPr lang="en-US" altLang="zh-CN" sz="2400" b="1">
                <a:latin typeface="Arial" panose="020B0604020202020204" pitchFamily="34" charset="0"/>
                <a:ea typeface="宋体" panose="02010600030101010101" pitchFamily="2" charset="-122"/>
              </a:rPr>
              <a:t>1</a:t>
            </a:r>
            <a:r>
              <a:rPr lang="zh-CN" altLang="en-US" sz="2400" b="1">
                <a:latin typeface="Arial" panose="020B0604020202020204" pitchFamily="34" charset="0"/>
                <a:ea typeface="宋体" panose="02010600030101010101" pitchFamily="2" charset="-122"/>
              </a:rPr>
              <a:t>：一元函数导数及其应用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文本框 1"/>
          <p:cNvSpPr txBox="1"/>
          <p:nvPr/>
        </p:nvSpPr>
        <p:spPr>
          <a:xfrm>
            <a:off x="-540702" y="1767365"/>
            <a:ext cx="6629400" cy="645160"/>
          </a:xfrm>
          <a:prstGeom prst="rect">
            <a:avLst/>
          </a:prstGeom>
          <a:noFill/>
          <a:ln w="9525">
            <a:noFill/>
          </a:ln>
        </p:spPr>
        <p:txBody>
          <a:bodyPr>
            <a:spAutoFit/>
          </a:bodyPr>
          <a:lstStyle/>
          <a:p>
            <a:r>
              <a:rPr lang="zh-CN" altLang="en-US" b="1">
                <a:latin typeface="Arial" panose="020B0604020202020204" pitchFamily="34" charset="0"/>
              </a:rPr>
              <a:t>：</a:t>
            </a:r>
            <a:endParaRPr lang="en-US" altLang="zh-CN" b="1">
              <a:latin typeface="Arial" panose="020B0604020202020204" pitchFamily="34" charset="0"/>
            </a:endParaRPr>
          </a:p>
          <a:p>
            <a:r>
              <a:rPr lang="en-US" altLang="zh-CN" b="1">
                <a:latin typeface="Arial" panose="020B0604020202020204" pitchFamily="34" charset="0"/>
              </a:rPr>
              <a:t>                                    </a:t>
            </a:r>
            <a:endParaRPr lang="zh-CN" altLang="en-US" b="1">
              <a:latin typeface="Arial" panose="020B0604020202020204" pitchFamily="34" charset="0"/>
            </a:endParaRPr>
          </a:p>
        </p:txBody>
      </p:sp>
      <p:sp>
        <p:nvSpPr>
          <p:cNvPr id="78853" name="TextBox 6"/>
          <p:cNvSpPr txBox="1"/>
          <p:nvPr/>
        </p:nvSpPr>
        <p:spPr>
          <a:xfrm>
            <a:off x="1853247" y="728980"/>
            <a:ext cx="6192838" cy="521970"/>
          </a:xfrm>
          <a:prstGeom prst="rect">
            <a:avLst/>
          </a:prstGeom>
          <a:noFill/>
          <a:ln w="9525">
            <a:noFill/>
          </a:ln>
        </p:spPr>
        <p:txBody>
          <a:bodyPr>
            <a:spAutoFit/>
          </a:bodyPr>
          <a:lstStyle/>
          <a:p>
            <a:r>
              <a:rPr lang="zh-CN" altLang="en-US" sz="2800" b="1">
                <a:latin typeface="黑体" panose="02010609060101010101" charset="-122"/>
                <a:ea typeface="黑体" panose="02010609060101010101" charset="-122"/>
              </a:rPr>
              <a:t>案例</a:t>
            </a:r>
            <a:r>
              <a:rPr lang="en-US" altLang="zh-CN" sz="2800" b="1">
                <a:latin typeface="黑体" panose="02010609060101010101" charset="-122"/>
                <a:ea typeface="黑体" panose="02010609060101010101" charset="-122"/>
              </a:rPr>
              <a:t>3</a:t>
            </a:r>
            <a:r>
              <a:rPr lang="zh-CN" altLang="en-US" sz="2800" b="1">
                <a:latin typeface="黑体" panose="02010609060101010101" charset="-122"/>
                <a:ea typeface="黑体" panose="02010609060101010101" charset="-122"/>
              </a:rPr>
              <a:t>：</a:t>
            </a:r>
            <a:r>
              <a:rPr lang="zh-CN" altLang="en-US" sz="2800" b="1">
                <a:solidFill>
                  <a:srgbClr val="C00000"/>
                </a:solidFill>
                <a:latin typeface="黑体" panose="02010609060101010101" charset="-122"/>
                <a:ea typeface="黑体" panose="02010609060101010101" charset="-122"/>
              </a:rPr>
              <a:t>现行课本中的数学文化：</a:t>
            </a:r>
          </a:p>
        </p:txBody>
      </p:sp>
      <p:graphicFrame>
        <p:nvGraphicFramePr>
          <p:cNvPr id="3" name="表格 2"/>
          <p:cNvGraphicFramePr>
            <a:graphicFrameLocks noGrp="1"/>
          </p:cNvGraphicFramePr>
          <p:nvPr/>
        </p:nvGraphicFramePr>
        <p:xfrm>
          <a:off x="817880" y="1250950"/>
          <a:ext cx="10411460" cy="5007610"/>
        </p:xfrm>
        <a:graphic>
          <a:graphicData uri="http://schemas.openxmlformats.org/drawingml/2006/table">
            <a:tbl>
              <a:tblPr firstRow="1" bandRow="1">
                <a:tableStyleId>{5C22544A-7EE6-4342-B048-85BDC9FD1C3A}</a:tableStyleId>
              </a:tblPr>
              <a:tblGrid>
                <a:gridCol w="2113915">
                  <a:extLst>
                    <a:ext uri="{9D8B030D-6E8A-4147-A177-3AD203B41FA5}">
                      <a16:colId xmlns:a16="http://schemas.microsoft.com/office/drawing/2014/main" val="20000"/>
                    </a:ext>
                  </a:extLst>
                </a:gridCol>
                <a:gridCol w="8297545">
                  <a:extLst>
                    <a:ext uri="{9D8B030D-6E8A-4147-A177-3AD203B41FA5}">
                      <a16:colId xmlns:a16="http://schemas.microsoft.com/office/drawing/2014/main" val="20001"/>
                    </a:ext>
                  </a:extLst>
                </a:gridCol>
              </a:tblGrid>
              <a:tr h="429895">
                <a:tc>
                  <a:txBody>
                    <a:bodyPr/>
                    <a:lstStyle/>
                    <a:p>
                      <a:pPr algn="ctr">
                        <a:buNone/>
                      </a:pPr>
                      <a:r>
                        <a:rPr lang="zh-CN" altLang="zh-CN" sz="2000">
                          <a:latin typeface="+mn-ea"/>
                        </a:rPr>
                        <a:t>教材</a:t>
                      </a:r>
                    </a:p>
                  </a:txBody>
                  <a:tcPr/>
                </a:tc>
                <a:tc>
                  <a:txBody>
                    <a:bodyPr/>
                    <a:lstStyle/>
                    <a:p>
                      <a:pPr algn="ctr">
                        <a:buNone/>
                      </a:pPr>
                      <a:r>
                        <a:rPr lang="zh-CN" altLang="en-US" sz="2000">
                          <a:latin typeface="+mn-ea"/>
                        </a:rPr>
                        <a:t>数学文化</a:t>
                      </a:r>
                    </a:p>
                  </a:txBody>
                  <a:tcPr/>
                </a:tc>
                <a:extLst>
                  <a:ext uri="{0D108BD9-81ED-4DB2-BD59-A6C34878D82A}">
                    <a16:rowId xmlns:a16="http://schemas.microsoft.com/office/drawing/2014/main" val="10000"/>
                  </a:ext>
                </a:extLst>
              </a:tr>
              <a:tr h="774065">
                <a:tc>
                  <a:txBody>
                    <a:bodyPr/>
                    <a:lstStyle/>
                    <a:p>
                      <a:pPr algn="ctr">
                        <a:buNone/>
                      </a:pPr>
                      <a:r>
                        <a:rPr lang="zh-CN" altLang="en-US" sz="2000" b="1">
                          <a:latin typeface="+mn-ea"/>
                          <a:sym typeface="+mn-ea"/>
                        </a:rPr>
                        <a:t>必修一</a:t>
                      </a:r>
                    </a:p>
                  </a:txBody>
                  <a:tcPr/>
                </a:tc>
                <a:tc>
                  <a:txBody>
                    <a:bodyPr/>
                    <a:lstStyle/>
                    <a:p>
                      <a:pPr>
                        <a:buNone/>
                      </a:pPr>
                      <a:r>
                        <a:rPr lang="zh-CN" altLang="en-US" sz="2000" b="1">
                          <a:latin typeface="+mn-ea"/>
                          <a:cs typeface="+mn-ea"/>
                          <a:sym typeface="+mn-ea"/>
                        </a:rPr>
                        <a:t>函数概念的发展历程</a:t>
                      </a:r>
                      <a:r>
                        <a:rPr lang="en-US" altLang="zh-CN" sz="2000" b="1">
                          <a:latin typeface="+mn-ea"/>
                          <a:cs typeface="+mn-ea"/>
                          <a:sym typeface="+mn-ea"/>
                        </a:rPr>
                        <a:t>P26</a:t>
                      </a:r>
                      <a:r>
                        <a:rPr lang="zh-CN" altLang="zh-CN" sz="2000" b="1">
                          <a:latin typeface="+mn-ea"/>
                          <a:cs typeface="+mn-ea"/>
                          <a:sym typeface="+mn-ea"/>
                        </a:rPr>
                        <a:t>，</a:t>
                      </a:r>
                      <a:r>
                        <a:rPr lang="zh-CN" altLang="en-US" sz="2000" b="1">
                          <a:latin typeface="+mn-ea"/>
                          <a:cs typeface="+mn-ea"/>
                          <a:sym typeface="+mn-ea"/>
                        </a:rPr>
                        <a:t>对数的发明  </a:t>
                      </a:r>
                      <a:r>
                        <a:rPr lang="en-US" altLang="zh-CN" sz="2000" b="1">
                          <a:latin typeface="+mn-ea"/>
                          <a:cs typeface="+mn-ea"/>
                          <a:sym typeface="+mn-ea"/>
                        </a:rPr>
                        <a:t>P68</a:t>
                      </a:r>
                    </a:p>
                    <a:p>
                      <a:pPr>
                        <a:buNone/>
                      </a:pPr>
                      <a:r>
                        <a:rPr lang="zh-CN" altLang="en-US" sz="2000" b="1">
                          <a:latin typeface="+mn-ea"/>
                          <a:cs typeface="+mn-ea"/>
                          <a:sym typeface="+mn-ea"/>
                        </a:rPr>
                        <a:t>中外史上的方程求解</a:t>
                      </a:r>
                      <a:r>
                        <a:rPr lang="en-US" altLang="zh-CN" sz="2000" b="1">
                          <a:latin typeface="+mn-ea"/>
                          <a:cs typeface="+mn-ea"/>
                          <a:sym typeface="+mn-ea"/>
                        </a:rPr>
                        <a:t>P91</a:t>
                      </a:r>
                      <a:endParaRPr lang="zh-CN" altLang="en-US" sz="2000" b="1">
                        <a:latin typeface="+mn-ea"/>
                        <a:cs typeface="+mn-ea"/>
                        <a:sym typeface="+mn-ea"/>
                      </a:endParaRPr>
                    </a:p>
                  </a:txBody>
                  <a:tcPr/>
                </a:tc>
                <a:extLst>
                  <a:ext uri="{0D108BD9-81ED-4DB2-BD59-A6C34878D82A}">
                    <a16:rowId xmlns:a16="http://schemas.microsoft.com/office/drawing/2014/main" val="10001"/>
                  </a:ext>
                </a:extLst>
              </a:tr>
              <a:tr h="1045210">
                <a:tc>
                  <a:txBody>
                    <a:bodyPr/>
                    <a:lstStyle/>
                    <a:p>
                      <a:pPr algn="ctr">
                        <a:buNone/>
                      </a:pPr>
                      <a:r>
                        <a:rPr lang="zh-CN" altLang="en-US" sz="2000" b="1">
                          <a:latin typeface="+mn-ea"/>
                          <a:sym typeface="+mn-ea"/>
                        </a:rPr>
                        <a:t>必修二</a:t>
                      </a:r>
                    </a:p>
                  </a:txBody>
                  <a:tcPr/>
                </a:tc>
                <a:tc>
                  <a:txBody>
                    <a:bodyPr/>
                    <a:lstStyle/>
                    <a:p>
                      <a:pPr>
                        <a:buNone/>
                      </a:pPr>
                      <a:r>
                        <a:rPr lang="zh-CN" altLang="en-US" sz="2000" b="1">
                          <a:latin typeface="+mn-ea"/>
                          <a:cs typeface="+mn-ea"/>
                          <a:sym typeface="+mn-ea"/>
                        </a:rPr>
                        <a:t>画法几何与蒙日 </a:t>
                      </a:r>
                      <a:r>
                        <a:rPr lang="en-US" altLang="zh-CN" sz="2000" b="1">
                          <a:latin typeface="+mn-ea"/>
                          <a:cs typeface="+mn-ea"/>
                          <a:sym typeface="+mn-ea"/>
                        </a:rPr>
                        <a:t>P22</a:t>
                      </a:r>
                      <a:r>
                        <a:rPr lang="zh-CN" altLang="en-US" sz="2000" b="1">
                          <a:latin typeface="+mn-ea"/>
                          <a:cs typeface="+mn-ea"/>
                          <a:sym typeface="+mn-ea"/>
                        </a:rPr>
                        <a:t>，</a:t>
                      </a:r>
                      <a:r>
                        <a:rPr lang="en-US" altLang="zh-CN" sz="2000" b="1">
                          <a:latin typeface="+mn-ea"/>
                          <a:cs typeface="+mn-ea"/>
                          <a:sym typeface="+mn-ea"/>
                        </a:rPr>
                        <a:t> </a:t>
                      </a:r>
                      <a:r>
                        <a:rPr lang="zh-CN" altLang="en-US" sz="2000" b="1">
                          <a:solidFill>
                            <a:srgbClr val="FF0000"/>
                          </a:solidFill>
                          <a:latin typeface="+mn-ea"/>
                          <a:cs typeface="+mn-ea"/>
                          <a:sym typeface="+mn-ea"/>
                        </a:rPr>
                        <a:t>祖暅原理</a:t>
                      </a:r>
                      <a:r>
                        <a:rPr lang="zh-CN" altLang="en-US" sz="2000" b="1">
                          <a:latin typeface="+mn-ea"/>
                          <a:cs typeface="+mn-ea"/>
                          <a:sym typeface="+mn-ea"/>
                        </a:rPr>
                        <a:t>与柱体、椎体、球体的体积  </a:t>
                      </a:r>
                      <a:r>
                        <a:rPr lang="en-US" altLang="zh-CN" sz="2000" b="1">
                          <a:latin typeface="+mn-ea"/>
                          <a:cs typeface="+mn-ea"/>
                          <a:sym typeface="+mn-ea"/>
                        </a:rPr>
                        <a:t>P30</a:t>
                      </a:r>
                    </a:p>
                    <a:p>
                      <a:pPr>
                        <a:buNone/>
                      </a:pPr>
                      <a:r>
                        <a:rPr lang="zh-CN" altLang="en-US" sz="2000" b="1">
                          <a:latin typeface="+mn-ea"/>
                          <a:cs typeface="+mn-ea"/>
                          <a:sym typeface="+mn-ea"/>
                        </a:rPr>
                        <a:t>欧几里得</a:t>
                      </a:r>
                      <a:r>
                        <a:rPr lang="en-US" altLang="zh-CN" sz="2000" b="1">
                          <a:latin typeface="+mn-ea"/>
                          <a:cs typeface="+mn-ea"/>
                          <a:sym typeface="+mn-ea"/>
                        </a:rPr>
                        <a:t>《</a:t>
                      </a:r>
                      <a:r>
                        <a:rPr lang="zh-CN" altLang="en-US" sz="2000" b="1">
                          <a:latin typeface="+mn-ea"/>
                          <a:cs typeface="+mn-ea"/>
                          <a:sym typeface="+mn-ea"/>
                        </a:rPr>
                        <a:t>原本</a:t>
                      </a:r>
                      <a:r>
                        <a:rPr lang="en-US" altLang="zh-CN" sz="2000" b="1">
                          <a:latin typeface="+mn-ea"/>
                          <a:cs typeface="+mn-ea"/>
                          <a:sym typeface="+mn-ea"/>
                        </a:rPr>
                        <a:t>》</a:t>
                      </a:r>
                      <a:r>
                        <a:rPr lang="zh-CN" altLang="en-US" sz="2000" b="1">
                          <a:latin typeface="+mn-ea"/>
                          <a:cs typeface="+mn-ea"/>
                          <a:sym typeface="+mn-ea"/>
                        </a:rPr>
                        <a:t>与公理化方法 </a:t>
                      </a:r>
                      <a:r>
                        <a:rPr lang="en-US" altLang="zh-CN" sz="2000" b="1">
                          <a:latin typeface="+mn-ea"/>
                          <a:cs typeface="+mn-ea"/>
                          <a:sym typeface="+mn-ea"/>
                        </a:rPr>
                        <a:t>P74</a:t>
                      </a:r>
                      <a:r>
                        <a:rPr lang="zh-CN" altLang="en-US" sz="2000" b="1">
                          <a:latin typeface="+mn-ea"/>
                          <a:cs typeface="+mn-ea"/>
                          <a:sym typeface="+mn-ea"/>
                        </a:rPr>
                        <a:t>，笛卡尔与解析几何 </a:t>
                      </a:r>
                      <a:r>
                        <a:rPr lang="en-US" altLang="zh-CN" sz="2000" b="1">
                          <a:latin typeface="+mn-ea"/>
                          <a:cs typeface="+mn-ea"/>
                          <a:sym typeface="+mn-ea"/>
                        </a:rPr>
                        <a:t>P111</a:t>
                      </a:r>
                      <a:r>
                        <a:rPr lang="zh-CN" altLang="en-US" sz="2000" b="1">
                          <a:latin typeface="+mn-ea"/>
                          <a:cs typeface="+mn-ea"/>
                          <a:sym typeface="+mn-ea"/>
                        </a:rPr>
                        <a:t>，</a:t>
                      </a:r>
                      <a:endParaRPr lang="en-US" altLang="zh-CN" sz="2000" b="1">
                        <a:latin typeface="+mn-ea"/>
                        <a:cs typeface="+mn-ea"/>
                        <a:sym typeface="+mn-ea"/>
                      </a:endParaRPr>
                    </a:p>
                    <a:p>
                      <a:pPr>
                        <a:buNone/>
                      </a:pPr>
                      <a:r>
                        <a:rPr lang="zh-CN" altLang="en-US" sz="2000" b="1">
                          <a:latin typeface="+mn-ea"/>
                          <a:cs typeface="+mn-ea"/>
                          <a:sym typeface="+mn-ea"/>
                        </a:rPr>
                        <a:t>坐标法与机器证明（吴文俊） </a:t>
                      </a:r>
                      <a:r>
                        <a:rPr lang="en-US" altLang="zh-CN" sz="2000" b="1">
                          <a:latin typeface="+mn-ea"/>
                          <a:cs typeface="+mn-ea"/>
                          <a:sym typeface="+mn-ea"/>
                        </a:rPr>
                        <a:t>P124</a:t>
                      </a:r>
                      <a:endParaRPr lang="zh-CN" altLang="en-US" sz="2000" b="1">
                        <a:latin typeface="+mn-ea"/>
                        <a:cs typeface="+mn-ea"/>
                        <a:sym typeface="+mn-ea"/>
                      </a:endParaRPr>
                    </a:p>
                  </a:txBody>
                  <a:tcPr/>
                </a:tc>
                <a:extLst>
                  <a:ext uri="{0D108BD9-81ED-4DB2-BD59-A6C34878D82A}">
                    <a16:rowId xmlns:a16="http://schemas.microsoft.com/office/drawing/2014/main" val="10002"/>
                  </a:ext>
                </a:extLst>
              </a:tr>
              <a:tr h="430530">
                <a:tc>
                  <a:txBody>
                    <a:bodyPr/>
                    <a:lstStyle/>
                    <a:p>
                      <a:pPr algn="ctr">
                        <a:buNone/>
                      </a:pPr>
                      <a:r>
                        <a:rPr lang="zh-CN" altLang="en-US" sz="2000" b="1">
                          <a:latin typeface="+mn-ea"/>
                          <a:sym typeface="+mn-ea"/>
                        </a:rPr>
                        <a:t>必修三</a:t>
                      </a:r>
                    </a:p>
                  </a:txBody>
                  <a:tcPr/>
                </a:tc>
                <a:tc>
                  <a:txBody>
                    <a:bodyPr/>
                    <a:lstStyle/>
                    <a:p>
                      <a:pPr>
                        <a:buNone/>
                      </a:pPr>
                      <a:r>
                        <a:rPr lang="zh-CN" altLang="en-US" sz="2000" b="1">
                          <a:solidFill>
                            <a:srgbClr val="FF0000"/>
                          </a:solidFill>
                          <a:latin typeface="+mn-ea"/>
                          <a:cs typeface="+mn-ea"/>
                          <a:sym typeface="+mn-ea"/>
                        </a:rPr>
                        <a:t>割圆术</a:t>
                      </a:r>
                      <a:r>
                        <a:rPr lang="zh-CN" altLang="en-US" sz="2000" b="1">
                          <a:latin typeface="+mn-ea"/>
                          <a:cs typeface="+mn-ea"/>
                          <a:sym typeface="+mn-ea"/>
                        </a:rPr>
                        <a:t>  </a:t>
                      </a:r>
                      <a:r>
                        <a:rPr lang="en-US" altLang="zh-CN" sz="2000" b="1">
                          <a:latin typeface="+mn-ea"/>
                          <a:cs typeface="+mn-ea"/>
                          <a:sym typeface="+mn-ea"/>
                        </a:rPr>
                        <a:t>P45</a:t>
                      </a:r>
                      <a:r>
                        <a:rPr lang="zh-CN" altLang="en-US" sz="2000" b="1">
                          <a:latin typeface="+mn-ea"/>
                          <a:cs typeface="+mn-ea"/>
                          <a:sym typeface="+mn-ea"/>
                        </a:rPr>
                        <a:t>，天气变化的认识过程  </a:t>
                      </a:r>
                      <a:r>
                        <a:rPr lang="en-US" altLang="zh-CN" sz="2000" b="1">
                          <a:latin typeface="+mn-ea"/>
                          <a:cs typeface="+mn-ea"/>
                          <a:sym typeface="+mn-ea"/>
                        </a:rPr>
                        <a:t>P122</a:t>
                      </a:r>
                      <a:endParaRPr lang="zh-CN" altLang="en-US" sz="2000" b="1">
                        <a:latin typeface="+mn-ea"/>
                        <a:cs typeface="+mn-ea"/>
                        <a:sym typeface="+mn-ea"/>
                      </a:endParaRPr>
                    </a:p>
                  </a:txBody>
                  <a:tcPr/>
                </a:tc>
                <a:extLst>
                  <a:ext uri="{0D108BD9-81ED-4DB2-BD59-A6C34878D82A}">
                    <a16:rowId xmlns:a16="http://schemas.microsoft.com/office/drawing/2014/main" val="10003"/>
                  </a:ext>
                </a:extLst>
              </a:tr>
              <a:tr h="518795">
                <a:tc>
                  <a:txBody>
                    <a:bodyPr/>
                    <a:lstStyle/>
                    <a:p>
                      <a:pPr algn="ctr">
                        <a:buNone/>
                      </a:pPr>
                      <a:r>
                        <a:rPr lang="zh-CN" altLang="en-US" sz="2000" b="1">
                          <a:latin typeface="+mn-ea"/>
                          <a:sym typeface="+mn-ea"/>
                        </a:rPr>
                        <a:t>必修四</a:t>
                      </a:r>
                    </a:p>
                  </a:txBody>
                  <a:tcPr/>
                </a:tc>
                <a:tc>
                  <a:txBody>
                    <a:bodyPr/>
                    <a:lstStyle/>
                    <a:p>
                      <a:pPr>
                        <a:buNone/>
                      </a:pPr>
                      <a:r>
                        <a:rPr lang="en-US" altLang="zh-CN" sz="2000" b="1">
                          <a:latin typeface="+mn-ea"/>
                          <a:cs typeface="+mn-ea"/>
                          <a:sym typeface="+mn-ea"/>
                        </a:rPr>
                        <a:t> </a:t>
                      </a:r>
                      <a:r>
                        <a:rPr lang="zh-CN" altLang="en-US" sz="2000" b="1">
                          <a:latin typeface="+mn-ea"/>
                          <a:cs typeface="+mn-ea"/>
                          <a:sym typeface="+mn-ea"/>
                        </a:rPr>
                        <a:t>三角学与天文学</a:t>
                      </a:r>
                      <a:r>
                        <a:rPr lang="en-US" altLang="zh-CN" sz="2000" b="1">
                          <a:latin typeface="+mn-ea"/>
                          <a:cs typeface="+mn-ea"/>
                          <a:sym typeface="+mn-ea"/>
                        </a:rPr>
                        <a:t>P17</a:t>
                      </a:r>
                      <a:r>
                        <a:rPr lang="zh-CN" altLang="en-US" sz="2000" b="1">
                          <a:latin typeface="+mn-ea"/>
                          <a:cs typeface="+mn-ea"/>
                          <a:sym typeface="+mn-ea"/>
                        </a:rPr>
                        <a:t>，向量及向量符号的由来</a:t>
                      </a:r>
                      <a:r>
                        <a:rPr lang="en-US" altLang="zh-CN" sz="2000" b="1">
                          <a:latin typeface="+mn-ea"/>
                          <a:cs typeface="+mn-ea"/>
                          <a:sym typeface="+mn-ea"/>
                        </a:rPr>
                        <a:t>P78</a:t>
                      </a:r>
                      <a:endParaRPr lang="zh-CN" altLang="en-US" sz="2000" b="1">
                        <a:latin typeface="+mn-ea"/>
                        <a:cs typeface="+mn-ea"/>
                        <a:sym typeface="+mn-ea"/>
                      </a:endParaRPr>
                    </a:p>
                  </a:txBody>
                  <a:tcPr/>
                </a:tc>
                <a:extLst>
                  <a:ext uri="{0D108BD9-81ED-4DB2-BD59-A6C34878D82A}">
                    <a16:rowId xmlns:a16="http://schemas.microsoft.com/office/drawing/2014/main" val="10004"/>
                  </a:ext>
                </a:extLst>
              </a:tr>
              <a:tr h="519430">
                <a:tc>
                  <a:txBody>
                    <a:bodyPr/>
                    <a:lstStyle/>
                    <a:p>
                      <a:pPr algn="ctr">
                        <a:buNone/>
                      </a:pPr>
                      <a:r>
                        <a:rPr lang="zh-CN" altLang="en-US" sz="2000" b="1">
                          <a:latin typeface="+mn-ea"/>
                          <a:sym typeface="+mn-ea"/>
                        </a:rPr>
                        <a:t>必修五</a:t>
                      </a:r>
                    </a:p>
                  </a:txBody>
                  <a:tcPr/>
                </a:tc>
                <a:tc>
                  <a:txBody>
                    <a:bodyPr/>
                    <a:lstStyle/>
                    <a:p>
                      <a:pPr>
                        <a:buNone/>
                      </a:pPr>
                      <a:r>
                        <a:rPr lang="zh-CN" altLang="en-US" sz="2000" b="1">
                          <a:latin typeface="+mn-ea"/>
                          <a:cs typeface="+mn-ea"/>
                          <a:sym typeface="+mn-ea"/>
                        </a:rPr>
                        <a:t>海伦和</a:t>
                      </a:r>
                      <a:r>
                        <a:rPr lang="zh-CN" altLang="en-US" sz="2000" b="1">
                          <a:solidFill>
                            <a:srgbClr val="FF0000"/>
                          </a:solidFill>
                          <a:latin typeface="+mn-ea"/>
                          <a:cs typeface="+mn-ea"/>
                          <a:sym typeface="+mn-ea"/>
                        </a:rPr>
                        <a:t>秦九韶</a:t>
                      </a:r>
                      <a:r>
                        <a:rPr lang="en-US" altLang="zh-CN" sz="2000" b="1">
                          <a:latin typeface="+mn-ea"/>
                          <a:cs typeface="+mn-ea"/>
                          <a:sym typeface="+mn-ea"/>
                        </a:rPr>
                        <a:t>P21</a:t>
                      </a:r>
                      <a:r>
                        <a:rPr lang="zh-CN" altLang="en-US" sz="2000" b="1">
                          <a:latin typeface="+mn-ea"/>
                          <a:cs typeface="+mn-ea"/>
                          <a:sym typeface="+mn-ea"/>
                        </a:rPr>
                        <a:t>，</a:t>
                      </a:r>
                      <a:r>
                        <a:rPr lang="zh-CN" altLang="en-US" sz="2000" b="1">
                          <a:solidFill>
                            <a:srgbClr val="FF0000"/>
                          </a:solidFill>
                          <a:latin typeface="+mn-ea"/>
                          <a:cs typeface="+mn-ea"/>
                          <a:sym typeface="+mn-ea"/>
                        </a:rPr>
                        <a:t>斐波那契数列</a:t>
                      </a:r>
                      <a:r>
                        <a:rPr lang="en-US" altLang="zh-CN" sz="2000" b="1">
                          <a:latin typeface="+mn-ea"/>
                          <a:cs typeface="+mn-ea"/>
                          <a:sym typeface="+mn-ea"/>
                        </a:rPr>
                        <a:t>P32</a:t>
                      </a:r>
                      <a:r>
                        <a:rPr lang="zh-CN" altLang="en-US" sz="2000" b="1">
                          <a:latin typeface="+mn-ea"/>
                          <a:cs typeface="+mn-ea"/>
                          <a:sym typeface="+mn-ea"/>
                        </a:rPr>
                        <a:t>，九连环</a:t>
                      </a:r>
                      <a:r>
                        <a:rPr lang="en-US" altLang="zh-CN" sz="2000" b="1">
                          <a:latin typeface="+mn-ea"/>
                          <a:cs typeface="+mn-ea"/>
                          <a:sym typeface="+mn-ea"/>
                        </a:rPr>
                        <a:t>P59</a:t>
                      </a:r>
                      <a:endParaRPr lang="zh-CN" altLang="en-US" sz="2000" b="1">
                        <a:latin typeface="+mn-ea"/>
                        <a:cs typeface="+mn-ea"/>
                        <a:sym typeface="+mn-ea"/>
                      </a:endParaRPr>
                    </a:p>
                  </a:txBody>
                  <a:tcPr/>
                </a:tc>
                <a:extLst>
                  <a:ext uri="{0D108BD9-81ED-4DB2-BD59-A6C34878D82A}">
                    <a16:rowId xmlns:a16="http://schemas.microsoft.com/office/drawing/2014/main" val="10005"/>
                  </a:ext>
                </a:extLst>
              </a:tr>
              <a:tr h="429895">
                <a:tc>
                  <a:txBody>
                    <a:bodyPr/>
                    <a:lstStyle/>
                    <a:p>
                      <a:pPr algn="ctr">
                        <a:buNone/>
                      </a:pPr>
                      <a:r>
                        <a:rPr lang="en-US" altLang="zh-CN" sz="2000" b="1">
                          <a:latin typeface="+mn-ea"/>
                          <a:sym typeface="+mn-ea"/>
                        </a:rPr>
                        <a:t>2—1</a:t>
                      </a:r>
                    </a:p>
                  </a:txBody>
                  <a:tcPr/>
                </a:tc>
                <a:tc>
                  <a:txBody>
                    <a:bodyPr/>
                    <a:lstStyle/>
                    <a:p>
                      <a:pPr>
                        <a:buNone/>
                      </a:pPr>
                      <a:r>
                        <a:rPr lang="zh-CN" altLang="en-US" sz="2000" b="1">
                          <a:latin typeface="+mn-ea"/>
                          <a:cs typeface="+mn-ea"/>
                          <a:sym typeface="+mn-ea"/>
                        </a:rPr>
                        <a:t>为什么截口曲线是椭圆</a:t>
                      </a:r>
                      <a:r>
                        <a:rPr lang="en-US" altLang="zh-CN" sz="2000" b="1">
                          <a:latin typeface="+mn-ea"/>
                          <a:cs typeface="+mn-ea"/>
                          <a:sym typeface="+mn-ea"/>
                        </a:rPr>
                        <a:t>P42</a:t>
                      </a:r>
                      <a:endParaRPr lang="zh-CN" altLang="en-US" sz="2000" b="1">
                        <a:latin typeface="+mn-ea"/>
                        <a:cs typeface="+mn-ea"/>
                        <a:sym typeface="+mn-ea"/>
                      </a:endParaRPr>
                    </a:p>
                  </a:txBody>
                  <a:tcPr/>
                </a:tc>
                <a:extLst>
                  <a:ext uri="{0D108BD9-81ED-4DB2-BD59-A6C34878D82A}">
                    <a16:rowId xmlns:a16="http://schemas.microsoft.com/office/drawing/2014/main" val="10006"/>
                  </a:ext>
                </a:extLst>
              </a:tr>
              <a:tr h="429895">
                <a:tc>
                  <a:txBody>
                    <a:bodyPr/>
                    <a:lstStyle/>
                    <a:p>
                      <a:pPr algn="ctr">
                        <a:buNone/>
                      </a:pPr>
                      <a:r>
                        <a:rPr lang="en-US" altLang="zh-CN" sz="2000" b="1">
                          <a:latin typeface="+mn-ea"/>
                          <a:sym typeface="+mn-ea"/>
                        </a:rPr>
                        <a:t>2—2</a:t>
                      </a:r>
                    </a:p>
                  </a:txBody>
                  <a:tcPr/>
                </a:tc>
                <a:tc>
                  <a:txBody>
                    <a:bodyPr/>
                    <a:lstStyle/>
                    <a:p>
                      <a:pPr>
                        <a:buNone/>
                      </a:pPr>
                      <a:r>
                        <a:rPr lang="zh-CN" altLang="en-US" sz="2000" b="1">
                          <a:latin typeface="+mn-ea"/>
                          <a:cs typeface="+mn-ea"/>
                          <a:sym typeface="+mn-ea"/>
                        </a:rPr>
                        <a:t>代数基本定理</a:t>
                      </a:r>
                      <a:r>
                        <a:rPr lang="en-US" altLang="zh-CN" sz="2000" b="1">
                          <a:latin typeface="+mn-ea"/>
                          <a:cs typeface="+mn-ea"/>
                          <a:sym typeface="+mn-ea"/>
                        </a:rPr>
                        <a:t>P113</a:t>
                      </a:r>
                      <a:endParaRPr lang="zh-CN" altLang="en-US" sz="2000" b="1">
                        <a:latin typeface="+mn-ea"/>
                        <a:cs typeface="+mn-ea"/>
                        <a:sym typeface="+mn-ea"/>
                      </a:endParaRPr>
                    </a:p>
                  </a:txBody>
                  <a:tcPr/>
                </a:tc>
                <a:extLst>
                  <a:ext uri="{0D108BD9-81ED-4DB2-BD59-A6C34878D82A}">
                    <a16:rowId xmlns:a16="http://schemas.microsoft.com/office/drawing/2014/main" val="10007"/>
                  </a:ext>
                </a:extLst>
              </a:tr>
              <a:tr h="429895">
                <a:tc>
                  <a:txBody>
                    <a:bodyPr/>
                    <a:lstStyle/>
                    <a:p>
                      <a:pPr algn="ctr">
                        <a:buNone/>
                      </a:pPr>
                      <a:r>
                        <a:rPr lang="en-US" altLang="zh-CN" sz="2000" b="1">
                          <a:latin typeface="+mn-ea"/>
                          <a:sym typeface="+mn-ea"/>
                        </a:rPr>
                        <a:t>2—3</a:t>
                      </a:r>
                    </a:p>
                  </a:txBody>
                  <a:tcPr/>
                </a:tc>
                <a:tc>
                  <a:txBody>
                    <a:bodyPr/>
                    <a:lstStyle/>
                    <a:p>
                      <a:pPr>
                        <a:buNone/>
                      </a:pPr>
                      <a:r>
                        <a:rPr lang="zh-CN" altLang="en-US" sz="2000" b="1">
                          <a:latin typeface="+mn-ea"/>
                          <a:cs typeface="+mn-ea"/>
                          <a:sym typeface="+mn-ea"/>
                        </a:rPr>
                        <a:t>“</a:t>
                      </a:r>
                      <a:r>
                        <a:rPr lang="zh-CN" altLang="en-US" sz="2000" b="1">
                          <a:solidFill>
                            <a:srgbClr val="FF0000"/>
                          </a:solidFill>
                          <a:latin typeface="+mn-ea"/>
                          <a:cs typeface="+mn-ea"/>
                          <a:sym typeface="+mn-ea"/>
                        </a:rPr>
                        <a:t>杨辉三角</a:t>
                      </a:r>
                      <a:r>
                        <a:rPr lang="zh-CN" altLang="en-US" sz="2000" b="1">
                          <a:latin typeface="+mn-ea"/>
                          <a:cs typeface="+mn-ea"/>
                          <a:sym typeface="+mn-ea"/>
                        </a:rPr>
                        <a:t>”中的一些秘密</a:t>
                      </a:r>
                      <a:r>
                        <a:rPr lang="en-US" altLang="zh-CN" sz="2000" b="1">
                          <a:latin typeface="+mn-ea"/>
                          <a:cs typeface="+mn-ea"/>
                          <a:sym typeface="+mn-ea"/>
                        </a:rPr>
                        <a:t>P35</a:t>
                      </a:r>
                      <a:endParaRPr lang="zh-CN" altLang="en-US" sz="2000" b="1">
                        <a:latin typeface="+mn-ea"/>
                        <a:cs typeface="+mn-ea"/>
                        <a:sym typeface="+mn-ea"/>
                      </a:endParaRPr>
                    </a:p>
                  </a:txBody>
                  <a:tcPr/>
                </a:tc>
                <a:extLst>
                  <a:ext uri="{0D108BD9-81ED-4DB2-BD59-A6C34878D82A}">
                    <a16:rowId xmlns:a16="http://schemas.microsoft.com/office/drawing/2014/main" val="10008"/>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blinds(horizontal)">
                                      <p:cBhvr>
                                        <p:cTn id="7" dur="5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23085" y="3457575"/>
            <a:ext cx="7868285" cy="1585595"/>
            <a:chOff x="2833" y="5639"/>
            <a:chExt cx="13280" cy="3206"/>
          </a:xfrm>
        </p:grpSpPr>
        <p:pic>
          <p:nvPicPr>
            <p:cNvPr id="82946" name="图片 3"/>
            <p:cNvPicPr>
              <a:picLocks noChangeAspect="1"/>
            </p:cNvPicPr>
            <p:nvPr/>
          </p:nvPicPr>
          <p:blipFill>
            <a:blip r:embed="rId2"/>
            <a:stretch>
              <a:fillRect/>
            </a:stretch>
          </p:blipFill>
          <p:spPr>
            <a:xfrm>
              <a:off x="2833" y="5639"/>
              <a:ext cx="5407" cy="3207"/>
            </a:xfrm>
            <a:prstGeom prst="rect">
              <a:avLst/>
            </a:prstGeom>
            <a:noFill/>
            <a:ln w="9525">
              <a:noFill/>
            </a:ln>
          </p:spPr>
        </p:pic>
        <p:pic>
          <p:nvPicPr>
            <p:cNvPr id="5" name="图片 4"/>
            <p:cNvPicPr>
              <a:picLocks noChangeAspect="1"/>
            </p:cNvPicPr>
            <p:nvPr/>
          </p:nvPicPr>
          <p:blipFill>
            <a:blip r:embed="rId3"/>
            <a:stretch>
              <a:fillRect/>
            </a:stretch>
          </p:blipFill>
          <p:spPr>
            <a:xfrm>
              <a:off x="8240" y="6650"/>
              <a:ext cx="3933" cy="1185"/>
            </a:xfrm>
            <a:prstGeom prst="rect">
              <a:avLst/>
            </a:prstGeom>
            <a:noFill/>
            <a:ln w="9525">
              <a:noFill/>
            </a:ln>
          </p:spPr>
        </p:pic>
        <p:pic>
          <p:nvPicPr>
            <p:cNvPr id="6" name="图片 5"/>
            <p:cNvPicPr>
              <a:picLocks noChangeAspect="1"/>
            </p:cNvPicPr>
            <p:nvPr/>
          </p:nvPicPr>
          <p:blipFill>
            <a:blip r:embed="rId4"/>
            <a:stretch>
              <a:fillRect/>
            </a:stretch>
          </p:blipFill>
          <p:spPr>
            <a:xfrm>
              <a:off x="12173" y="6810"/>
              <a:ext cx="3940" cy="865"/>
            </a:xfrm>
            <a:prstGeom prst="rect">
              <a:avLst/>
            </a:prstGeom>
            <a:noFill/>
            <a:ln w="9525">
              <a:noFill/>
            </a:ln>
          </p:spPr>
        </p:pic>
      </p:grpSp>
      <p:sp>
        <p:nvSpPr>
          <p:cNvPr id="3" name="文本框 2"/>
          <p:cNvSpPr txBox="1"/>
          <p:nvPr/>
        </p:nvSpPr>
        <p:spPr>
          <a:xfrm>
            <a:off x="1202690" y="5105400"/>
            <a:ext cx="10017125" cy="521970"/>
          </a:xfrm>
          <a:prstGeom prst="rect">
            <a:avLst/>
          </a:prstGeom>
          <a:noFill/>
        </p:spPr>
        <p:txBody>
          <a:bodyPr wrap="square" rtlCol="0">
            <a:spAutoFit/>
          </a:bodyPr>
          <a:lstStyle/>
          <a:p>
            <a:r>
              <a:rPr lang="zh-CN" altLang="en-US" sz="28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rPr>
              <a:t>2、数学思维是提升数学能力的关键，抓好课堂、试卷讲评</a:t>
            </a:r>
          </a:p>
        </p:txBody>
      </p:sp>
      <p:sp>
        <p:nvSpPr>
          <p:cNvPr id="413701" name="TextBox 7"/>
          <p:cNvSpPr/>
          <p:nvPr/>
        </p:nvSpPr>
        <p:spPr>
          <a:xfrm>
            <a:off x="1357630" y="2812415"/>
            <a:ext cx="9925685" cy="583565"/>
          </a:xfrm>
          <a:prstGeom prst="rect">
            <a:avLst/>
          </a:prstGeom>
        </p:spPr>
        <p:txBody>
          <a:bodyPr wrap="square" anchor="t">
            <a:spAutoFit/>
          </a:bodyPr>
          <a:lstStyle/>
          <a:p>
            <a:pPr lvl="0" algn="l">
              <a:buClrTx/>
              <a:buSzTx/>
              <a:buFontTx/>
            </a:pPr>
            <a:r>
              <a:rPr lang="en-US" altLang="zh-CN" sz="32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1</a:t>
            </a:r>
            <a:r>
              <a:rPr lang="zh-CN" altLang="en-US" sz="32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28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sym typeface="+mn-ea"/>
              </a:rPr>
              <a:t>重数学思维能力培养，就要渗透数学思想与通性通法</a:t>
            </a:r>
          </a:p>
        </p:txBody>
      </p:sp>
      <p:sp>
        <p:nvSpPr>
          <p:cNvPr id="33" name="矩形 32"/>
          <p:cNvSpPr/>
          <p:nvPr/>
        </p:nvSpPr>
        <p:spPr>
          <a:xfrm>
            <a:off x="1357630" y="1576070"/>
            <a:ext cx="8594090" cy="583565"/>
          </a:xfrm>
          <a:prstGeom prst="rect">
            <a:avLst/>
          </a:prstGeom>
        </p:spPr>
        <p:txBody>
          <a:bodyPr wrap="square">
            <a:spAutoFit/>
          </a:bodyPr>
          <a:lstStyle/>
          <a:p>
            <a:r>
              <a:rPr lang="zh-CN" altLang="en-US" sz="3200" b="1">
                <a:solidFill>
                  <a:schemeClr val="tx1">
                    <a:lumMod val="65000"/>
                    <a:lumOff val="35000"/>
                  </a:schemeClr>
                </a:solidFill>
                <a:latin typeface="方正粗黑宋简体" panose="02000000000000000000" charset="-122"/>
                <a:ea typeface="方正粗黑宋简体" panose="02000000000000000000" charset="-122"/>
                <a:sym typeface="Arial" panose="020B0604020202020204" pitchFamily="34" charset="0"/>
              </a:rPr>
              <a:t>抓好教研，聚焦课堂，突破关键能力的提升</a:t>
            </a:r>
          </a:p>
        </p:txBody>
      </p:sp>
      <p:sp>
        <p:nvSpPr>
          <p:cNvPr id="7" name="矩形 6"/>
          <p:cNvSpPr/>
          <p:nvPr/>
        </p:nvSpPr>
        <p:spPr>
          <a:xfrm>
            <a:off x="812919" y="923350"/>
            <a:ext cx="1816100" cy="583565"/>
          </a:xfrm>
          <a:prstGeom prst="rect">
            <a:avLst/>
          </a:prstGeom>
          <a:solidFill>
            <a:srgbClr val="00B0F0"/>
          </a:solidFill>
        </p:spPr>
        <p:txBody>
          <a:bodyPr wrap="none">
            <a:spAutoFit/>
          </a:bodyPr>
          <a:lstStyle/>
          <a:p>
            <a:r>
              <a:rPr lang="zh-CN" altLang="en-US" sz="32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策略二：</a:t>
            </a:r>
          </a:p>
        </p:txBody>
      </p:sp>
      <p:sp>
        <p:nvSpPr>
          <p:cNvPr id="8" name="矩形 7"/>
          <p:cNvSpPr/>
          <p:nvPr/>
        </p:nvSpPr>
        <p:spPr>
          <a:xfrm>
            <a:off x="812919" y="2228910"/>
            <a:ext cx="2224405" cy="583565"/>
          </a:xfrm>
          <a:prstGeom prst="rect">
            <a:avLst/>
          </a:prstGeom>
          <a:solidFill>
            <a:srgbClr val="00B0F0"/>
          </a:solidFill>
        </p:spPr>
        <p:txBody>
          <a:bodyPr wrap="none">
            <a:spAutoFit/>
          </a:bodyPr>
          <a:lstStyle/>
          <a:p>
            <a:r>
              <a:rPr lang="zh-CN" altLang="en-US" sz="32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教学建议：</a:t>
            </a:r>
          </a:p>
        </p:txBody>
      </p:sp>
      <p:sp>
        <p:nvSpPr>
          <p:cNvPr id="10" name="文本框 9"/>
          <p:cNvSpPr txBox="1"/>
          <p:nvPr/>
        </p:nvSpPr>
        <p:spPr>
          <a:xfrm>
            <a:off x="1765935" y="5709285"/>
            <a:ext cx="9109075" cy="460375"/>
          </a:xfrm>
          <a:prstGeom prst="rect">
            <a:avLst/>
          </a:prstGeom>
          <a:noFill/>
        </p:spPr>
        <p:txBody>
          <a:bodyPr wrap="square" rtlCol="0" anchor="t">
            <a:spAutoFit/>
          </a:bodyPr>
          <a:lstStyle/>
          <a:p>
            <a:pPr lvl="0" algn="l">
              <a:buClrTx/>
              <a:buSzTx/>
              <a:buFontTx/>
            </a:pPr>
            <a:r>
              <a:rPr lang="zh-CN" altLang="en-US" sz="2400" b="1">
                <a:solidFill>
                  <a:srgbClr val="FF0000"/>
                </a:solidFill>
                <a:sym typeface="+mn-ea"/>
              </a:rPr>
              <a:t>阅读</a:t>
            </a:r>
            <a:r>
              <a:rPr lang="zh-CN" altLang="en-US" sz="2400" b="1">
                <a:sym typeface="+mn-ea"/>
              </a:rPr>
              <a:t>能力、</a:t>
            </a:r>
            <a:r>
              <a:rPr lang="zh-CN" altLang="en-US" sz="2400" b="1">
                <a:solidFill>
                  <a:srgbClr val="FF0000"/>
                </a:solidFill>
                <a:sym typeface="+mn-ea"/>
              </a:rPr>
              <a:t>思考</a:t>
            </a:r>
            <a:r>
              <a:rPr lang="zh-CN" altLang="en-US" sz="2400" b="1">
                <a:sym typeface="+mn-ea"/>
              </a:rPr>
              <a:t>能力和</a:t>
            </a:r>
            <a:r>
              <a:rPr lang="zh-CN" altLang="en-US" sz="2400" b="1">
                <a:solidFill>
                  <a:srgbClr val="FF0000"/>
                </a:solidFill>
                <a:sym typeface="+mn-ea"/>
              </a:rPr>
              <a:t>表达</a:t>
            </a:r>
            <a:r>
              <a:rPr lang="zh-CN" altLang="en-US" sz="2400" b="1">
                <a:sym typeface="+mn-ea"/>
              </a:rPr>
              <a:t>能力是学生的三大核心能力</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linds(horizontal)">
                                      <p:cBhvr>
                                        <p:cTn id="10" dur="500"/>
                                        <p:tgtEl>
                                          <p:spTgt spid="3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13701"/>
                                        </p:tgtEl>
                                        <p:attrNameLst>
                                          <p:attrName>style.visibility</p:attrName>
                                        </p:attrNameLst>
                                      </p:cBhvr>
                                      <p:to>
                                        <p:strVal val="visible"/>
                                      </p:to>
                                    </p:set>
                                    <p:animEffect transition="in" filter="blinds(horizontal)">
                                      <p:cBhvr>
                                        <p:cTn id="18" dur="500"/>
                                        <p:tgtEl>
                                          <p:spTgt spid="413701"/>
                                        </p:tgtEl>
                                      </p:cBhvr>
                                    </p:animEffect>
                                  </p:childTnLst>
                                </p:cTn>
                              </p:par>
                              <p:par>
                                <p:cTn id="19" presetID="3" presetClass="entr" presetSubtype="1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3701" grpId="0"/>
      <p:bldP spid="33" grpId="0"/>
      <p:bldP spid="7" grpId="0" animBg="1"/>
      <p:bldP spid="8" grpId="0" animBg="1"/>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TextBox 13"/>
          <p:cNvSpPr txBox="1"/>
          <p:nvPr/>
        </p:nvSpPr>
        <p:spPr>
          <a:xfrm>
            <a:off x="918210" y="1425575"/>
            <a:ext cx="10060940" cy="4717415"/>
          </a:xfrm>
          <a:prstGeom prst="rect">
            <a:avLst/>
          </a:prstGeom>
          <a:noFill/>
          <a:ln w="9525">
            <a:noFill/>
          </a:ln>
        </p:spPr>
        <p:txBody>
          <a:bodyPr wrap="square" anchor="t">
            <a:spAutoFit/>
          </a:bodyPr>
          <a:lstStyle/>
          <a:p>
            <a:pPr>
              <a:spcBef>
                <a:spcPct val="20000"/>
              </a:spcBef>
            </a:pPr>
            <a:r>
              <a:rPr lang="zh-CN" altLang="en-US" sz="3200">
                <a:latin typeface="方正粗宋简体" panose="03000509000000000000" charset="-122"/>
                <a:ea typeface="方正粗宋简体" panose="03000509000000000000" charset="-122"/>
                <a:cs typeface="方正粗宋简体" panose="03000509000000000000" charset="-122"/>
                <a:sym typeface="+mn-ea"/>
              </a:rPr>
              <a:t>教师是备考成</a:t>
            </a:r>
            <a:r>
              <a:rPr lang="zh-CN" altLang="en-US" sz="3200" b="1">
                <a:latin typeface="方正粗宋简体" panose="03000509000000000000" charset="-122"/>
                <a:ea typeface="方正粗宋简体" panose="03000509000000000000" charset="-122"/>
                <a:cs typeface="方正粗宋简体" panose="03000509000000000000" charset="-122"/>
                <a:sym typeface="+mn-ea"/>
              </a:rPr>
              <a:t>功</a:t>
            </a:r>
            <a:r>
              <a:rPr lang="zh-CN" altLang="en-US" sz="3200">
                <a:latin typeface="方正粗宋简体" panose="03000509000000000000" charset="-122"/>
                <a:ea typeface="方正粗宋简体" panose="03000509000000000000" charset="-122"/>
                <a:cs typeface="方正粗宋简体" panose="03000509000000000000" charset="-122"/>
                <a:sym typeface="+mn-ea"/>
              </a:rPr>
              <a:t>的</a:t>
            </a:r>
            <a:r>
              <a:rPr lang="zh-CN" altLang="en-US" sz="3200" b="1">
                <a:latin typeface="方正粗宋简体" panose="03000509000000000000" charset="-122"/>
                <a:ea typeface="方正粗宋简体" panose="03000509000000000000" charset="-122"/>
                <a:cs typeface="方正粗宋简体" panose="03000509000000000000" charset="-122"/>
                <a:sym typeface="+mn-ea"/>
              </a:rPr>
              <a:t>主要矛盾</a:t>
            </a:r>
            <a:r>
              <a:rPr lang="zh-CN" altLang="en-US" sz="3200">
                <a:latin typeface="方正粗宋简体" panose="03000509000000000000" charset="-122"/>
                <a:ea typeface="方正粗宋简体" panose="03000509000000000000" charset="-122"/>
                <a:cs typeface="方正粗宋简体" panose="03000509000000000000" charset="-122"/>
                <a:sym typeface="+mn-ea"/>
              </a:rPr>
              <a:t>，教师应有的主动权：</a:t>
            </a:r>
          </a:p>
          <a:p>
            <a:pPr>
              <a:spcBef>
                <a:spcPct val="20000"/>
              </a:spcBef>
            </a:pPr>
            <a:r>
              <a:rPr lang="zh-CN" altLang="en-US" sz="3200">
                <a:latin typeface="方正粗宋简体" panose="03000509000000000000" charset="-122"/>
                <a:ea typeface="方正粗宋简体" panose="03000509000000000000" charset="-122"/>
                <a:cs typeface="方正粗宋简体" panose="03000509000000000000" charset="-122"/>
                <a:sym typeface="+mn-ea"/>
              </a:rPr>
              <a:t>精心设计</a:t>
            </a:r>
            <a:r>
              <a:rPr lang="en-US" altLang="zh-CN" sz="3200">
                <a:latin typeface="方正粗宋简体" panose="03000509000000000000" charset="-122"/>
                <a:ea typeface="方正粗宋简体" panose="03000509000000000000" charset="-122"/>
                <a:cs typeface="方正粗宋简体" panose="03000509000000000000" charset="-122"/>
                <a:sym typeface="+mn-ea"/>
              </a:rPr>
              <a:t>———</a:t>
            </a:r>
            <a:r>
              <a:rPr lang="zh-CN" altLang="en-US" sz="3200">
                <a:latin typeface="方正粗宋简体" panose="03000509000000000000" charset="-122"/>
                <a:ea typeface="方正粗宋简体" panose="03000509000000000000" charset="-122"/>
                <a:cs typeface="方正粗宋简体" panose="03000509000000000000" charset="-122"/>
                <a:sym typeface="+mn-ea"/>
              </a:rPr>
              <a:t>焦点在学生认知能力</a:t>
            </a:r>
            <a:endParaRPr lang="en-US" altLang="zh-CN" sz="3200">
              <a:latin typeface="方正粗宋简体" panose="03000509000000000000" charset="-122"/>
              <a:ea typeface="方正粗宋简体" panose="03000509000000000000" charset="-122"/>
              <a:cs typeface="方正粗宋简体" panose="03000509000000000000" charset="-122"/>
            </a:endParaRPr>
          </a:p>
          <a:p>
            <a:pPr>
              <a:spcBef>
                <a:spcPct val="20000"/>
              </a:spcBef>
            </a:pPr>
            <a:r>
              <a:rPr lang="zh-CN" altLang="en-US" sz="3200">
                <a:latin typeface="方正粗宋简体" panose="03000509000000000000" charset="-122"/>
                <a:ea typeface="方正粗宋简体" panose="03000509000000000000" charset="-122"/>
                <a:cs typeface="方正粗宋简体" panose="03000509000000000000" charset="-122"/>
                <a:sym typeface="+mn-ea"/>
              </a:rPr>
              <a:t>因材施教</a:t>
            </a:r>
            <a:r>
              <a:rPr lang="en-US" altLang="zh-CN" sz="3200">
                <a:latin typeface="方正粗宋简体" panose="03000509000000000000" charset="-122"/>
                <a:ea typeface="方正粗宋简体" panose="03000509000000000000" charset="-122"/>
                <a:cs typeface="方正粗宋简体" panose="03000509000000000000" charset="-122"/>
                <a:sym typeface="+mn-ea"/>
              </a:rPr>
              <a:t>———</a:t>
            </a:r>
            <a:r>
              <a:rPr lang="zh-CN" altLang="en-US" sz="3200">
                <a:latin typeface="方正粗宋简体" panose="03000509000000000000" charset="-122"/>
                <a:ea typeface="方正粗宋简体" panose="03000509000000000000" charset="-122"/>
                <a:cs typeface="方正粗宋简体" panose="03000509000000000000" charset="-122"/>
                <a:sym typeface="+mn-ea"/>
              </a:rPr>
              <a:t>学生是变化的鲜活的</a:t>
            </a:r>
            <a:endParaRPr lang="en-US" altLang="zh-CN" sz="3200">
              <a:latin typeface="方正粗宋简体" panose="03000509000000000000" charset="-122"/>
              <a:ea typeface="方正粗宋简体" panose="03000509000000000000" charset="-122"/>
              <a:cs typeface="方正粗宋简体" panose="03000509000000000000" charset="-122"/>
            </a:endParaRPr>
          </a:p>
          <a:p>
            <a:pPr>
              <a:spcBef>
                <a:spcPct val="20000"/>
              </a:spcBef>
            </a:pPr>
            <a:r>
              <a:rPr lang="zh-CN" altLang="en-US" sz="3200">
                <a:latin typeface="方正粗宋简体" panose="03000509000000000000" charset="-122"/>
                <a:ea typeface="方正粗宋简体" panose="03000509000000000000" charset="-122"/>
                <a:cs typeface="方正粗宋简体" panose="03000509000000000000" charset="-122"/>
                <a:sym typeface="+mn-ea"/>
              </a:rPr>
              <a:t>分类推进</a:t>
            </a:r>
            <a:r>
              <a:rPr lang="en-US" altLang="zh-CN" sz="3200">
                <a:latin typeface="方正粗宋简体" panose="03000509000000000000" charset="-122"/>
                <a:ea typeface="方正粗宋简体" panose="03000509000000000000" charset="-122"/>
                <a:cs typeface="方正粗宋简体" panose="03000509000000000000" charset="-122"/>
                <a:sym typeface="+mn-ea"/>
              </a:rPr>
              <a:t>———</a:t>
            </a:r>
            <a:r>
              <a:rPr lang="zh-CN" altLang="en-US" sz="3200">
                <a:latin typeface="方正粗宋简体" panose="03000509000000000000" charset="-122"/>
                <a:ea typeface="方正粗宋简体" panose="03000509000000000000" charset="-122"/>
                <a:cs typeface="方正粗宋简体" panose="03000509000000000000" charset="-122"/>
                <a:sym typeface="+mn-ea"/>
              </a:rPr>
              <a:t>承认差异，没有差生</a:t>
            </a:r>
            <a:endParaRPr lang="en-US" altLang="zh-CN" sz="3200">
              <a:latin typeface="方正粗宋简体" panose="03000509000000000000" charset="-122"/>
              <a:ea typeface="方正粗宋简体" panose="03000509000000000000" charset="-122"/>
              <a:cs typeface="方正粗宋简体" panose="03000509000000000000" charset="-122"/>
            </a:endParaRPr>
          </a:p>
          <a:p>
            <a:pPr>
              <a:spcBef>
                <a:spcPct val="20000"/>
              </a:spcBef>
            </a:pPr>
            <a:r>
              <a:rPr lang="zh-CN" altLang="en-US" sz="3200">
                <a:latin typeface="方正粗宋简体" panose="03000509000000000000" charset="-122"/>
                <a:ea typeface="方正粗宋简体" panose="03000509000000000000" charset="-122"/>
                <a:cs typeface="方正粗宋简体" panose="03000509000000000000" charset="-122"/>
                <a:sym typeface="+mn-ea"/>
              </a:rPr>
              <a:t>整体提高</a:t>
            </a:r>
            <a:r>
              <a:rPr lang="en-US" altLang="zh-CN" sz="3200">
                <a:latin typeface="方正粗宋简体" panose="03000509000000000000" charset="-122"/>
                <a:ea typeface="方正粗宋简体" panose="03000509000000000000" charset="-122"/>
                <a:cs typeface="方正粗宋简体" panose="03000509000000000000" charset="-122"/>
                <a:sym typeface="+mn-ea"/>
              </a:rPr>
              <a:t>———</a:t>
            </a:r>
            <a:r>
              <a:rPr lang="zh-CN" altLang="en-US" sz="3200">
                <a:latin typeface="方正粗宋简体" panose="03000509000000000000" charset="-122"/>
                <a:ea typeface="方正粗宋简体" panose="03000509000000000000" charset="-122"/>
                <a:cs typeface="方正粗宋简体" panose="03000509000000000000" charset="-122"/>
                <a:sym typeface="+mn-ea"/>
              </a:rPr>
              <a:t>分类推进，榜样作用</a:t>
            </a:r>
            <a:endParaRPr lang="zh-CN" altLang="en-US" sz="3200">
              <a:latin typeface="方正粗宋简体" panose="03000509000000000000" charset="-122"/>
              <a:ea typeface="方正粗宋简体" panose="03000509000000000000" charset="-122"/>
              <a:cs typeface="方正粗宋简体" panose="03000509000000000000" charset="-122"/>
            </a:endParaRPr>
          </a:p>
          <a:p>
            <a:pPr>
              <a:spcBef>
                <a:spcPct val="20000"/>
              </a:spcBef>
            </a:pPr>
            <a:r>
              <a:rPr lang="zh-CN" altLang="en-US" sz="3200">
                <a:solidFill>
                  <a:srgbClr val="0066FF"/>
                </a:solidFill>
                <a:latin typeface="方正粗宋简体" panose="03000509000000000000" charset="-122"/>
                <a:ea typeface="方正粗宋简体" panose="03000509000000000000" charset="-122"/>
                <a:cs typeface="方正粗宋简体" panose="03000509000000000000" charset="-122"/>
                <a:sym typeface="黑体" panose="02010609060101010101" charset="-122"/>
              </a:rPr>
              <a:t> </a:t>
            </a:r>
          </a:p>
          <a:p>
            <a:pPr>
              <a:spcBef>
                <a:spcPct val="20000"/>
              </a:spcBef>
            </a:pPr>
            <a:r>
              <a:rPr lang="zh-CN" altLang="en-US" sz="3200">
                <a:solidFill>
                  <a:srgbClr val="C00000"/>
                </a:solidFill>
                <a:latin typeface="方正粗宋简体" panose="03000509000000000000" charset="-122"/>
                <a:ea typeface="方正粗宋简体" panose="03000509000000000000" charset="-122"/>
                <a:cs typeface="方正粗宋简体" panose="03000509000000000000" charset="-122"/>
                <a:sym typeface="黑体" panose="02010609060101010101" charset="-122"/>
              </a:rPr>
              <a:t>法无定法，在于因时因势！充分发挥学习小组的作用！</a:t>
            </a:r>
          </a:p>
          <a:p>
            <a:pPr>
              <a:spcBef>
                <a:spcPct val="20000"/>
              </a:spcBef>
            </a:pPr>
            <a:endParaRPr lang="zh-CN" altLang="en-US" sz="3200">
              <a:solidFill>
                <a:srgbClr val="C00000"/>
              </a:solidFill>
              <a:latin typeface="方正粗宋简体" panose="03000509000000000000" charset="-122"/>
              <a:ea typeface="方正粗宋简体" panose="03000509000000000000" charset="-122"/>
              <a:cs typeface="方正粗宋简体" panose="03000509000000000000" charset="-122"/>
              <a:sym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12" name="Rectangle 3"/>
          <p:cNvSpPr/>
          <p:nvPr/>
        </p:nvSpPr>
        <p:spPr>
          <a:xfrm>
            <a:off x="3696335" y="765810"/>
            <a:ext cx="5748020" cy="631190"/>
          </a:xfrm>
          <a:prstGeom prst="rect">
            <a:avLst/>
          </a:prstGeom>
          <a:noFill/>
          <a:ln w="9525">
            <a:noFill/>
          </a:ln>
        </p:spPr>
        <p:txBody>
          <a:bodyPr wrap="square" lIns="107452" tIns="53725" rIns="107452" bIns="53725" anchor="ctr">
            <a:spAutoFit/>
          </a:bodyPr>
          <a:lstStyle/>
          <a:p>
            <a:r>
              <a:rPr lang="zh-CN" altLang="en-US" sz="3410" b="1">
                <a:solidFill>
                  <a:srgbClr val="C00000"/>
                </a:solidFill>
                <a:latin typeface="方正粗黑宋简体" panose="02000000000000000000" charset="-122"/>
                <a:ea typeface="方正粗黑宋简体" panose="02000000000000000000" charset="-122"/>
                <a:cs typeface="方正粗黑宋简体" panose="02000000000000000000" charset="-122"/>
              </a:rPr>
              <a:t>突出试卷讲评课的三点要求</a:t>
            </a:r>
          </a:p>
        </p:txBody>
      </p:sp>
      <p:grpSp>
        <p:nvGrpSpPr>
          <p:cNvPr id="6" name="组合 5"/>
          <p:cNvGrpSpPr/>
          <p:nvPr/>
        </p:nvGrpSpPr>
        <p:grpSpPr>
          <a:xfrm>
            <a:off x="854710" y="1574165"/>
            <a:ext cx="10283825" cy="4604385"/>
            <a:chOff x="881974" y="1274629"/>
            <a:chExt cx="10785475" cy="4634532"/>
          </a:xfrm>
        </p:grpSpPr>
        <p:sp>
          <p:nvSpPr>
            <p:cNvPr id="7" name="矩形 6"/>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8" name="斜纹 7"/>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9" name="文本框 8"/>
            <p:cNvSpPr txBox="1"/>
            <p:nvPr/>
          </p:nvSpPr>
          <p:spPr>
            <a:xfrm>
              <a:off x="1155024" y="1274629"/>
              <a:ext cx="10512425" cy="645999"/>
            </a:xfrm>
            <a:prstGeom prst="rect">
              <a:avLst/>
            </a:prstGeom>
            <a:noFill/>
          </p:spPr>
          <p:txBody>
            <a:bodyPr wrap="square" rtlCol="0">
              <a:spAutoFit/>
            </a:bodyPr>
            <a:lstStyle/>
            <a:p>
              <a:pPr indent="0" algn="ctr" fontAlgn="auto">
                <a:lnSpc>
                  <a:spcPct val="150000"/>
                </a:lnSpc>
                <a:spcBef>
                  <a:spcPct val="0"/>
                </a:spcBef>
                <a:spcAft>
                  <a:spcPct val="0"/>
                </a:spcAft>
                <a:buFont typeface="Wingdings" panose="05000000000000000000" pitchFamily="2" charset="2"/>
                <a:buNone/>
              </a:pPr>
              <a:endParaRPr sz="2400">
                <a:solidFill>
                  <a:schemeClr val="tx1"/>
                </a:solidFill>
                <a:latin typeface="+mn-ea"/>
                <a:cs typeface="+mn-ea"/>
                <a:sym typeface="Arial" panose="020B0604020202020204" pitchFamily="34" charset="0"/>
              </a:endParaRPr>
            </a:p>
          </p:txBody>
        </p:sp>
      </p:grpSp>
      <p:sp>
        <p:nvSpPr>
          <p:cNvPr id="12" name="Text Box 5"/>
          <p:cNvSpPr txBox="1"/>
          <p:nvPr/>
        </p:nvSpPr>
        <p:spPr>
          <a:xfrm>
            <a:off x="3105198" y="2853899"/>
            <a:ext cx="3810715" cy="485775"/>
          </a:xfrm>
          <a:prstGeom prst="rect">
            <a:avLst/>
          </a:prstGeom>
          <a:noFill/>
          <a:ln w="9525">
            <a:noFill/>
          </a:ln>
        </p:spPr>
        <p:txBody>
          <a:bodyPr lIns="107452" tIns="53725" rIns="107452" bIns="53725">
            <a:spAutoFit/>
          </a:bodyPr>
          <a:lstStyle/>
          <a:p>
            <a:pPr algn="ctr">
              <a:spcBef>
                <a:spcPct val="50000"/>
              </a:spcBef>
            </a:pPr>
            <a:endParaRPr lang="zh-CN" altLang="en-US" sz="2465" b="1">
              <a:solidFill>
                <a:srgbClr val="FF0000"/>
              </a:solidFill>
              <a:latin typeface="Arial" panose="020B0604020202020204" pitchFamily="34" charset="0"/>
            </a:endParaRPr>
          </a:p>
        </p:txBody>
      </p:sp>
      <p:sp>
        <p:nvSpPr>
          <p:cNvPr id="13" name="Text Box 7"/>
          <p:cNvSpPr txBox="1"/>
          <p:nvPr/>
        </p:nvSpPr>
        <p:spPr>
          <a:xfrm>
            <a:off x="2028190" y="3423920"/>
            <a:ext cx="8859520" cy="515620"/>
          </a:xfrm>
          <a:prstGeom prst="rect">
            <a:avLst/>
          </a:prstGeom>
          <a:noFill/>
          <a:ln w="9525">
            <a:noFill/>
          </a:ln>
        </p:spPr>
        <p:txBody>
          <a:bodyPr wrap="square" lIns="107452" tIns="53725" rIns="107452" bIns="53725">
            <a:spAutoFit/>
          </a:bodyPr>
          <a:lstStyle/>
          <a:p>
            <a:pPr>
              <a:spcBef>
                <a:spcPct val="50000"/>
              </a:spcBef>
            </a:pPr>
            <a:r>
              <a:rPr lang="zh-CN" altLang="en-US" sz="2655" b="1">
                <a:solidFill>
                  <a:srgbClr val="14141A"/>
                </a:solidFill>
                <a:latin typeface="宋体" panose="02010600030101010101" pitchFamily="2" charset="-122"/>
              </a:rPr>
              <a:t>   </a:t>
            </a:r>
            <a:r>
              <a:rPr lang="zh-CN" altLang="en-US" sz="2655" b="1">
                <a:solidFill>
                  <a:srgbClr val="14141A"/>
                </a:solidFill>
                <a:latin typeface="仿宋" panose="02010609060101010101" charset="-122"/>
                <a:ea typeface="仿宋" panose="02010609060101010101" charset="-122"/>
                <a:cs typeface="仿宋" panose="02010609060101010101" charset="-122"/>
              </a:rPr>
              <a:t>  </a:t>
            </a:r>
          </a:p>
        </p:txBody>
      </p:sp>
      <p:sp>
        <p:nvSpPr>
          <p:cNvPr id="17" name="Rectangle 2"/>
          <p:cNvSpPr txBox="1">
            <a:spLocks noRot="1" noChangeArrowheads="1"/>
          </p:cNvSpPr>
          <p:nvPr/>
        </p:nvSpPr>
        <p:spPr bwMode="auto">
          <a:xfrm>
            <a:off x="1791335" y="1845310"/>
            <a:ext cx="8975725" cy="1258570"/>
          </a:xfrm>
          <a:prstGeom prst="rect">
            <a:avLst/>
          </a:prstGeom>
          <a:noFill/>
          <a:ln w="9525">
            <a:noFill/>
            <a:miter lim="800000"/>
          </a:ln>
        </p:spPr>
        <p:txBody>
          <a:bodyPr lIns="80598" tIns="40298" rIns="80598" bIns="40298">
            <a:normAutofit/>
          </a:bodyPr>
          <a:lstStyle/>
          <a:p>
            <a:pPr marR="0" defTabSz="914400">
              <a:spcBef>
                <a:spcPct val="20000"/>
              </a:spcBef>
              <a:buClr>
                <a:schemeClr val="folHlink"/>
              </a:buClr>
              <a:buSzTx/>
              <a:buFont typeface="Wingdings" panose="05000000000000000000" pitchFamily="2" charset="2"/>
              <a:defRPr/>
            </a:pPr>
            <a:endParaRPr kumimoji="0" lang="zh-CN" altLang="en-US" sz="3035" b="1" kern="0" cap="none" spc="0" normalizeH="0" baseline="0" noProof="0">
              <a:solidFill>
                <a:srgbClr val="14141A"/>
              </a:solidFill>
              <a:latin typeface="宋体" panose="02010600030101010101" pitchFamily="2" charset="-122"/>
              <a:ea typeface="宋体" panose="02010600030101010101" pitchFamily="2" charset="-122"/>
              <a:cs typeface="Arial" panose="020B0604020202020204" pitchFamily="34" charset="0"/>
            </a:endParaRPr>
          </a:p>
        </p:txBody>
      </p:sp>
      <p:sp>
        <p:nvSpPr>
          <p:cNvPr id="19" name="Text Box 4"/>
          <p:cNvSpPr txBox="1"/>
          <p:nvPr/>
        </p:nvSpPr>
        <p:spPr>
          <a:xfrm>
            <a:off x="948055" y="1750695"/>
            <a:ext cx="9939655" cy="4186555"/>
          </a:xfrm>
          <a:prstGeom prst="rect">
            <a:avLst/>
          </a:prstGeom>
          <a:noFill/>
          <a:ln w="9525">
            <a:noFill/>
          </a:ln>
        </p:spPr>
        <p:txBody>
          <a:bodyPr wrap="square" lIns="107452" tIns="53725" rIns="107452" bIns="53725">
            <a:spAutoFit/>
          </a:bodyPr>
          <a:lstStyle/>
          <a:p>
            <a:pPr>
              <a:spcBef>
                <a:spcPct val="50000"/>
              </a:spcBef>
            </a:pPr>
            <a:r>
              <a:rPr lang="en-US" altLang="zh-CN" sz="2650" b="1">
                <a:solidFill>
                  <a:srgbClr val="0070C0"/>
                </a:solidFill>
                <a:latin typeface="黑体" panose="02010609060101010101" charset="-122"/>
                <a:ea typeface="黑体" panose="02010609060101010101" charset="-122"/>
                <a:sym typeface="+mn-ea"/>
              </a:rPr>
              <a:t>    1.</a:t>
            </a:r>
            <a:r>
              <a:rPr lang="zh-CN" altLang="en-US" sz="2650" b="1">
                <a:solidFill>
                  <a:srgbClr val="0070C0"/>
                </a:solidFill>
                <a:latin typeface="黑体" panose="02010609060101010101" charset="-122"/>
                <a:ea typeface="黑体" panose="02010609060101010101" charset="-122"/>
                <a:sym typeface="+mn-ea"/>
              </a:rPr>
              <a:t>突出核心考点，深研解决方案；</a:t>
            </a:r>
            <a:endParaRPr lang="zh-CN" altLang="en-US" sz="2650" b="1">
              <a:solidFill>
                <a:srgbClr val="0070C0"/>
              </a:solidFill>
              <a:latin typeface="黑体" panose="02010609060101010101" charset="-122"/>
              <a:ea typeface="黑体" panose="02010609060101010101" charset="-122"/>
            </a:endParaRPr>
          </a:p>
          <a:p>
            <a:pPr>
              <a:spcBef>
                <a:spcPct val="50000"/>
              </a:spcBef>
            </a:pPr>
            <a:r>
              <a:rPr lang="zh-CN" altLang="en-US" sz="2650" b="1" kern="0" noProof="0">
                <a:solidFill>
                  <a:srgbClr val="14141A"/>
                </a:solidFill>
                <a:latin typeface="仿宋" panose="02010609060101010101" charset="-122"/>
                <a:ea typeface="仿宋" panose="02010609060101010101" charset="-122"/>
                <a:cs typeface="Arial" panose="020B0604020202020204" pitchFamily="34" charset="0"/>
                <a:sym typeface="+mn-ea"/>
              </a:rPr>
              <a:t>    </a:t>
            </a:r>
            <a:r>
              <a:rPr lang="zh-CN" altLang="en-US" sz="2650" b="1" kern="0" noProof="0">
                <a:solidFill>
                  <a:srgbClr val="14141A"/>
                </a:solidFill>
                <a:latin typeface="宋体" panose="02010600030101010101" pitchFamily="2" charset="-122"/>
                <a:ea typeface="宋体" panose="02010600030101010101" pitchFamily="2" charset="-122"/>
                <a:cs typeface="Arial" panose="020B0604020202020204" pitchFamily="34" charset="0"/>
                <a:sym typeface="+mn-ea"/>
              </a:rPr>
              <a:t> </a:t>
            </a:r>
            <a:endParaRPr kumimoji="0" lang="zh-CN" altLang="en-US" sz="2650" b="1" kern="0" cap="none" spc="0" normalizeH="0" baseline="0" noProof="0">
              <a:solidFill>
                <a:srgbClr val="14141A"/>
              </a:solidFill>
              <a:latin typeface="宋体" panose="02010600030101010101" pitchFamily="2" charset="-122"/>
              <a:ea typeface="宋体" panose="02010600030101010101" pitchFamily="2" charset="-122"/>
              <a:cs typeface="Arial" panose="020B0604020202020204" pitchFamily="34" charset="0"/>
            </a:endParaRPr>
          </a:p>
          <a:p>
            <a:pPr>
              <a:spcBef>
                <a:spcPct val="50000"/>
              </a:spcBef>
            </a:pPr>
            <a:r>
              <a:rPr lang="en-US" altLang="zh-CN" sz="2650" b="1">
                <a:solidFill>
                  <a:srgbClr val="0070C0"/>
                </a:solidFill>
                <a:latin typeface="黑体" panose="02010609060101010101" charset="-122"/>
                <a:ea typeface="黑体" panose="02010609060101010101" charset="-122"/>
                <a:sym typeface="+mn-ea"/>
              </a:rPr>
              <a:t>    2.</a:t>
            </a:r>
            <a:r>
              <a:rPr lang="zh-CN" altLang="en-US" sz="2650" b="1">
                <a:solidFill>
                  <a:srgbClr val="0070C0"/>
                </a:solidFill>
                <a:latin typeface="黑体" panose="02010609060101010101" charset="-122"/>
                <a:ea typeface="黑体" panose="02010609060101010101" charset="-122"/>
                <a:sym typeface="+mn-ea"/>
              </a:rPr>
              <a:t>师生面批面改，细化提分空间；</a:t>
            </a:r>
          </a:p>
          <a:p>
            <a:pPr>
              <a:spcBef>
                <a:spcPct val="50000"/>
              </a:spcBef>
            </a:pPr>
            <a:endParaRPr lang="en-US" altLang="zh-CN" sz="2650" b="1">
              <a:solidFill>
                <a:srgbClr val="0070C0"/>
              </a:solidFill>
              <a:latin typeface="黑体" panose="02010609060101010101" charset="-122"/>
              <a:ea typeface="黑体" panose="02010609060101010101" charset="-122"/>
              <a:sym typeface="+mn-ea"/>
            </a:endParaRPr>
          </a:p>
          <a:p>
            <a:pPr>
              <a:spcBef>
                <a:spcPct val="50000"/>
              </a:spcBef>
            </a:pPr>
            <a:r>
              <a:rPr lang="en-US" altLang="zh-CN" sz="2650" b="1">
                <a:solidFill>
                  <a:srgbClr val="0070C0"/>
                </a:solidFill>
                <a:latin typeface="黑体" panose="02010609060101010101" charset="-122"/>
                <a:ea typeface="黑体" panose="02010609060101010101" charset="-122"/>
                <a:sym typeface="+mn-ea"/>
              </a:rPr>
              <a:t>    3.</a:t>
            </a:r>
            <a:r>
              <a:rPr lang="zh-CN" altLang="en-US" sz="2650" b="1">
                <a:solidFill>
                  <a:srgbClr val="0070C0"/>
                </a:solidFill>
                <a:latin typeface="黑体" panose="02010609060101010101" charset="-122"/>
                <a:ea typeface="黑体" panose="02010609060101010101" charset="-122"/>
                <a:sym typeface="+mn-ea"/>
              </a:rPr>
              <a:t>考后满分，哪跌哪起</a:t>
            </a:r>
            <a:endParaRPr lang="zh-CN" altLang="en-US" sz="2650" b="1">
              <a:solidFill>
                <a:srgbClr val="0070C0"/>
              </a:solidFill>
              <a:latin typeface="黑体" panose="02010609060101010101" charset="-122"/>
              <a:ea typeface="黑体" panose="02010609060101010101" charset="-122"/>
            </a:endParaRPr>
          </a:p>
          <a:p>
            <a:pPr>
              <a:spcBef>
                <a:spcPct val="50000"/>
              </a:spcBef>
            </a:pPr>
            <a:endParaRPr lang="zh-CN" altLang="en-US" sz="2650" b="1">
              <a:solidFill>
                <a:srgbClr val="0070C0"/>
              </a:solidFill>
              <a:latin typeface="黑体" panose="02010609060101010101" charset="-122"/>
              <a:ea typeface="黑体" panose="02010609060101010101" charset="-122"/>
            </a:endParaRPr>
          </a:p>
          <a:p>
            <a:pPr>
              <a:spcBef>
                <a:spcPct val="50000"/>
              </a:spcBef>
            </a:pPr>
            <a:r>
              <a:rPr lang="zh-CN" altLang="en-US" sz="2655" b="1">
                <a:solidFill>
                  <a:srgbClr val="14141A"/>
                </a:solidFill>
                <a:latin typeface="仿宋" panose="02010609060101010101" charset="-122"/>
                <a:ea typeface="仿宋" panose="02010609060101010101" charset="-122"/>
                <a:cs typeface="仿宋" panose="02010609060101010101" charset="-122"/>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 calcmode="lin" valueType="num">
                                      <p:cBhvr>
                                        <p:cTn id="14"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7">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 calcmode="lin" valueType="num">
                                      <p:cBhvr>
                                        <p:cTn id="21"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9">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9">
                                            <p:txEl>
                                              <p:pRg st="1" end="1"/>
                                            </p:txEl>
                                          </p:spTgt>
                                        </p:tgtEl>
                                        <p:attrNameLst>
                                          <p:attrName>style.visibility</p:attrName>
                                        </p:attrNameLst>
                                      </p:cBhvr>
                                      <p:to>
                                        <p:strVal val="visible"/>
                                      </p:to>
                                    </p:set>
                                    <p:anim calcmode="lin" valueType="num">
                                      <p:cBhvr>
                                        <p:cTn id="28" dur="500" fill="hold"/>
                                        <p:tgtEl>
                                          <p:spTgt spid="19">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19">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19">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anim calcmode="lin" valueType="num">
                                      <p:cBhvr>
                                        <p:cTn id="35" dur="500" fill="hold"/>
                                        <p:tgtEl>
                                          <p:spTgt spid="19">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19">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19">
                                            <p:txEl>
                                              <p:pRg st="2" end="2"/>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9">
                                            <p:txEl>
                                              <p:pRg st="4" end="4"/>
                                            </p:txEl>
                                          </p:spTgt>
                                        </p:tgtEl>
                                        <p:attrNameLst>
                                          <p:attrName>style.visibility</p:attrName>
                                        </p:attrNameLst>
                                      </p:cBhvr>
                                      <p:to>
                                        <p:strVal val="visible"/>
                                      </p:to>
                                    </p:set>
                                    <p:anim calcmode="lin" valueType="num">
                                      <p:cBhvr>
                                        <p:cTn id="42" dur="500" fill="hold"/>
                                        <p:tgtEl>
                                          <p:spTgt spid="19">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19">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19">
                                            <p:txEl>
                                              <p:pRg st="4" end="4"/>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19">
                                            <p:txEl>
                                              <p:pRg st="6" end="6"/>
                                            </p:txEl>
                                          </p:spTgt>
                                        </p:tgtEl>
                                        <p:attrNameLst>
                                          <p:attrName>style.visibility</p:attrName>
                                        </p:attrNameLst>
                                      </p:cBhvr>
                                      <p:to>
                                        <p:strVal val="visible"/>
                                      </p:to>
                                    </p:set>
                                    <p:anim calcmode="lin" valueType="num">
                                      <p:cBhvr>
                                        <p:cTn id="49" dur="500" fill="hold"/>
                                        <p:tgtEl>
                                          <p:spTgt spid="19">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19">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build="p"/>
      <p:bldP spid="19"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9600" y="970066"/>
            <a:ext cx="11004550" cy="5333579"/>
            <a:chOff x="881974" y="1303506"/>
            <a:chExt cx="11004550" cy="4605655"/>
          </a:xfrm>
        </p:grpSpPr>
        <p:sp>
          <p:nvSpPr>
            <p:cNvPr id="5" name="矩形 4"/>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文本框 13"/>
            <p:cNvSpPr txBox="1"/>
            <p:nvPr/>
          </p:nvSpPr>
          <p:spPr>
            <a:xfrm>
              <a:off x="1374099" y="1476965"/>
              <a:ext cx="10512425" cy="4289629"/>
            </a:xfrm>
            <a:prstGeom prst="rect">
              <a:avLst/>
            </a:prstGeom>
            <a:noFill/>
          </p:spPr>
          <p:txBody>
            <a:bodyPr wrap="square" rtlCol="0">
              <a:spAutoFit/>
            </a:bodyPr>
            <a:lstStyle/>
            <a:p>
              <a:pPr indent="0" algn="ctr" fontAlgn="auto">
                <a:lnSpc>
                  <a:spcPct val="130000"/>
                </a:lnSpc>
                <a:spcBef>
                  <a:spcPct val="0"/>
                </a:spcBef>
                <a:spcAft>
                  <a:spcPct val="0"/>
                </a:spcAft>
                <a:buFont typeface="Wingdings" panose="05000000000000000000" pitchFamily="2" charset="2"/>
                <a:buNone/>
              </a:pPr>
              <a:r>
                <a:rPr lang="zh-CN" sz="28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a:t>
              </a:r>
              <a:r>
                <a:rPr lang="zh-CN" sz="2800" b="1">
                  <a:latin typeface="微软雅黑" panose="020B0503020204020204" charset="-122"/>
                  <a:ea typeface="微软雅黑" panose="020B0503020204020204" charset="-122"/>
                  <a:cs typeface="微软雅黑" panose="020B0503020204020204" charset="-122"/>
                  <a:sym typeface="+mn-ea"/>
                </a:rPr>
                <a:t>突出数学理性思维和探究能力考察，注重数学思想与通性通法</a:t>
              </a:r>
              <a:r>
                <a:rPr lang="zh-CN" sz="24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sz="24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p>
            <a:p>
              <a:pPr indent="0" algn="just" fontAlgn="auto">
                <a:lnSpc>
                  <a:spcPct val="130000"/>
                </a:lnSpc>
                <a:spcBef>
                  <a:spcPct val="0"/>
                </a:spcBef>
                <a:spcAft>
                  <a:spcPct val="0"/>
                </a:spcAft>
                <a:buFont typeface="Wingdings" panose="05000000000000000000" pitchFamily="2" charset="2"/>
                <a:buNone/>
              </a:pPr>
              <a:r>
                <a:rPr sz="24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p>
            <a:p>
              <a:pPr indent="0" algn="just" fontAlgn="auto">
                <a:lnSpc>
                  <a:spcPct val="130000"/>
                </a:lnSpc>
                <a:spcBef>
                  <a:spcPct val="0"/>
                </a:spcBef>
                <a:spcAft>
                  <a:spcPct val="0"/>
                </a:spcAft>
                <a:buFont typeface="Wingdings" panose="05000000000000000000" pitchFamily="2" charset="2"/>
                <a:buNone/>
              </a:pPr>
              <a:r>
                <a:rPr sz="240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sz="2400" b="1">
                  <a:latin typeface="仿宋" panose="02010609060101010101" charset="-122"/>
                  <a:ea typeface="仿宋" panose="02010609060101010101" charset="-122"/>
                  <a:cs typeface="仿宋" panose="02010609060101010101" charset="-122"/>
                  <a:sym typeface="+mn-ea"/>
                </a:rPr>
                <a:t>突出数学基本思想与方法，重在理性思维考察，融合算法算理如第10、</a:t>
              </a:r>
              <a:r>
                <a:rPr lang="en-US" altLang="zh-CN" sz="2400" b="1">
                  <a:latin typeface="仿宋" panose="02010609060101010101" charset="-122"/>
                  <a:ea typeface="仿宋" panose="02010609060101010101" charset="-122"/>
                  <a:cs typeface="仿宋" panose="02010609060101010101" charset="-122"/>
                  <a:sym typeface="+mn-ea"/>
                </a:rPr>
                <a:t>13</a:t>
              </a:r>
              <a:r>
                <a:rPr lang="zh-CN" sz="2400" b="1">
                  <a:latin typeface="仿宋" panose="02010609060101010101" charset="-122"/>
                  <a:ea typeface="仿宋" panose="02010609060101010101" charset="-122"/>
                  <a:cs typeface="仿宋" panose="02010609060101010101" charset="-122"/>
                  <a:sym typeface="+mn-ea"/>
                </a:rPr>
                <a:t>题，突出数形结合思想的养成，如第8、12题，体现了构造法、导数法等，数学直观与数学抽象，如第</a:t>
              </a:r>
              <a:r>
                <a:rPr lang="en-US" altLang="zh-CN" sz="2400" b="1">
                  <a:latin typeface="仿宋" panose="02010609060101010101" charset="-122"/>
                  <a:ea typeface="仿宋" panose="02010609060101010101" charset="-122"/>
                  <a:cs typeface="仿宋" panose="02010609060101010101" charset="-122"/>
                  <a:sym typeface="+mn-ea"/>
                </a:rPr>
                <a:t>11</a:t>
              </a:r>
              <a:r>
                <a:rPr lang="zh-CN" altLang="en-US" sz="2400" b="1">
                  <a:latin typeface="仿宋" panose="02010609060101010101" charset="-122"/>
                  <a:ea typeface="仿宋" panose="02010609060101010101" charset="-122"/>
                  <a:cs typeface="仿宋" panose="02010609060101010101" charset="-122"/>
                  <a:sym typeface="+mn-ea"/>
                </a:rPr>
                <a:t>题</a:t>
              </a:r>
              <a:r>
                <a:rPr lang="zh-CN" sz="2400" b="1">
                  <a:latin typeface="仿宋" panose="02010609060101010101" charset="-122"/>
                  <a:ea typeface="仿宋" panose="02010609060101010101" charset="-122"/>
                  <a:cs typeface="仿宋" panose="02010609060101010101" charset="-122"/>
                  <a:sym typeface="+mn-ea"/>
                </a:rPr>
                <a:t>。</a:t>
              </a:r>
            </a:p>
            <a:p>
              <a:pPr indent="0" algn="just" fontAlgn="auto">
                <a:lnSpc>
                  <a:spcPct val="130000"/>
                </a:lnSpc>
                <a:spcBef>
                  <a:spcPct val="0"/>
                </a:spcBef>
                <a:spcAft>
                  <a:spcPct val="0"/>
                </a:spcAft>
                <a:buFont typeface="Wingdings" panose="05000000000000000000" pitchFamily="2" charset="2"/>
                <a:buNone/>
              </a:pPr>
              <a:r>
                <a:rPr lang="zh-CN" sz="2400" b="1">
                  <a:latin typeface="仿宋" panose="02010609060101010101" charset="-122"/>
                  <a:ea typeface="仿宋" panose="02010609060101010101" charset="-122"/>
                  <a:cs typeface="仿宋" panose="02010609060101010101" charset="-122"/>
                  <a:sym typeface="+mn-ea"/>
                </a:rPr>
                <a:t>   数列题源自课本（人教版必修5第69页复习参考题B组第6题），导向明确；导数题回归压轴，比较常规，圆锥曲线用了双曲线为背景，但解法上没有特殊之处。值得探讨的是第</a:t>
              </a:r>
              <a:r>
                <a:rPr lang="en-US" altLang="zh-CN" sz="2400" b="1">
                  <a:latin typeface="仿宋" panose="02010609060101010101" charset="-122"/>
                  <a:ea typeface="仿宋" panose="02010609060101010101" charset="-122"/>
                  <a:cs typeface="仿宋" panose="02010609060101010101" charset="-122"/>
                  <a:sym typeface="+mn-ea"/>
                </a:rPr>
                <a:t>18</a:t>
              </a:r>
              <a:r>
                <a:rPr lang="zh-CN" altLang="en-US" sz="2400" b="1">
                  <a:latin typeface="仿宋" panose="02010609060101010101" charset="-122"/>
                  <a:ea typeface="仿宋" panose="02010609060101010101" charset="-122"/>
                  <a:cs typeface="仿宋" panose="02010609060101010101" charset="-122"/>
                  <a:sym typeface="+mn-ea"/>
                </a:rPr>
                <a:t>、</a:t>
              </a:r>
              <a:r>
                <a:rPr lang="zh-CN" sz="2400" b="1">
                  <a:latin typeface="仿宋" panose="02010609060101010101" charset="-122"/>
                  <a:ea typeface="仿宋" panose="02010609060101010101" charset="-122"/>
                  <a:cs typeface="仿宋" panose="02010609060101010101" charset="-122"/>
                  <a:sym typeface="+mn-ea"/>
                </a:rPr>
                <a:t>20、</a:t>
              </a:r>
              <a:r>
                <a:rPr lang="en-US" altLang="zh-CN" sz="2400" b="1">
                  <a:latin typeface="仿宋" panose="02010609060101010101" charset="-122"/>
                  <a:ea typeface="仿宋" panose="02010609060101010101" charset="-122"/>
                  <a:cs typeface="仿宋" panose="02010609060101010101" charset="-122"/>
                  <a:sym typeface="+mn-ea"/>
                </a:rPr>
                <a:t>21</a:t>
              </a:r>
              <a:r>
                <a:rPr lang="zh-CN" sz="2400" b="1">
                  <a:latin typeface="仿宋" panose="02010609060101010101" charset="-122"/>
                  <a:ea typeface="仿宋" panose="02010609060101010101" charset="-122"/>
                  <a:cs typeface="仿宋" panose="02010609060101010101" charset="-122"/>
                  <a:sym typeface="+mn-ea"/>
                </a:rPr>
                <a:t>题。</a:t>
              </a:r>
              <a:endParaRPr lang="zh-CN" altLang="en-US" sz="2400"/>
            </a:p>
            <a:p>
              <a:pPr indent="0" algn="just" fontAlgn="auto">
                <a:lnSpc>
                  <a:spcPct val="130000"/>
                </a:lnSpc>
                <a:spcBef>
                  <a:spcPct val="0"/>
                </a:spcBef>
                <a:spcAft>
                  <a:spcPct val="0"/>
                </a:spcAft>
                <a:buFont typeface="Wingdings" panose="05000000000000000000" pitchFamily="2" charset="2"/>
                <a:buNone/>
              </a:pPr>
              <a:endParaRPr lang="zh-CN" altLang="en-US" sz="2400"/>
            </a:p>
            <a:p>
              <a:pPr indent="0" algn="just" fontAlgn="auto">
                <a:lnSpc>
                  <a:spcPct val="130000"/>
                </a:lnSpc>
                <a:spcBef>
                  <a:spcPct val="0"/>
                </a:spcBef>
                <a:spcAft>
                  <a:spcPct val="0"/>
                </a:spcAft>
                <a:buFont typeface="Wingdings" panose="05000000000000000000" pitchFamily="2" charset="2"/>
                <a:buNone/>
              </a:pPr>
              <a:endParaRPr lang="zh-CN" sz="2400" b="1">
                <a:solidFill>
                  <a:schemeClr val="tx1"/>
                </a:solidFill>
                <a:latin typeface="仿宋" panose="02010609060101010101" charset="-122"/>
                <a:ea typeface="仿宋" panose="02010609060101010101" charset="-122"/>
                <a:cs typeface="仿宋" panose="02010609060101010101" charset="-122"/>
                <a:sym typeface="+mn-ea"/>
              </a:endParaRPr>
            </a:p>
          </p:txBody>
        </p:sp>
      </p:grpSp>
      <p:sp>
        <p:nvSpPr>
          <p:cNvPr id="3" name="文本框 2"/>
          <p:cNvSpPr txBox="1"/>
          <p:nvPr/>
        </p:nvSpPr>
        <p:spPr>
          <a:xfrm>
            <a:off x="2218690" y="429260"/>
            <a:ext cx="7753985" cy="583565"/>
          </a:xfrm>
          <a:prstGeom prst="rect">
            <a:avLst/>
          </a:prstGeom>
          <a:noFill/>
        </p:spPr>
        <p:txBody>
          <a:bodyPr wrap="square" rtlCol="0">
            <a:spAutoFit/>
          </a:bodyPr>
          <a:lstStyle/>
          <a:p>
            <a:r>
              <a:rPr lang="zh-CN" altLang="en-US" sz="3200" b="1">
                <a:solidFill>
                  <a:srgbClr val="C00000"/>
                </a:solidFill>
                <a:latin typeface="方正粗黑宋简体" panose="02000000000000000000" charset="-122"/>
                <a:ea typeface="方正粗黑宋简体" panose="02000000000000000000" charset="-122"/>
              </a:rPr>
              <a:t>全国八省市适应性考试试题总体评价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465580" y="1506855"/>
            <a:ext cx="10289540" cy="583565"/>
          </a:xfrm>
          <a:prstGeom prst="rect">
            <a:avLst/>
          </a:prstGeom>
        </p:spPr>
        <p:txBody>
          <a:bodyPr wrap="square">
            <a:spAutoFit/>
          </a:bodyPr>
          <a:lstStyle/>
          <a:p>
            <a:r>
              <a:rPr lang="zh-CN" altLang="en-US" sz="3200" b="1">
                <a:solidFill>
                  <a:schemeClr val="tx1">
                    <a:lumMod val="65000"/>
                    <a:lumOff val="35000"/>
                  </a:schemeClr>
                </a:solidFill>
                <a:latin typeface="方正粗黑宋简体" panose="02000000000000000000" charset="-122"/>
                <a:ea typeface="方正粗黑宋简体" panose="02000000000000000000" charset="-122"/>
                <a:sym typeface="Arial" panose="020B0604020202020204" pitchFamily="34" charset="0"/>
              </a:rPr>
              <a:t>重视数学阅读，贯穿数学文化，突破数学应用瓶颈</a:t>
            </a:r>
          </a:p>
        </p:txBody>
      </p:sp>
      <p:sp>
        <p:nvSpPr>
          <p:cNvPr id="7" name="矩形 6"/>
          <p:cNvSpPr/>
          <p:nvPr/>
        </p:nvSpPr>
        <p:spPr>
          <a:xfrm>
            <a:off x="812919" y="923350"/>
            <a:ext cx="1816100" cy="583565"/>
          </a:xfrm>
          <a:prstGeom prst="rect">
            <a:avLst/>
          </a:prstGeom>
          <a:solidFill>
            <a:srgbClr val="00B0F0"/>
          </a:solidFill>
        </p:spPr>
        <p:txBody>
          <a:bodyPr wrap="none">
            <a:spAutoFit/>
          </a:bodyPr>
          <a:lstStyle/>
          <a:p>
            <a:r>
              <a:rPr lang="zh-CN" altLang="en-US" sz="32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策略三：</a:t>
            </a:r>
          </a:p>
        </p:txBody>
      </p:sp>
      <p:sp>
        <p:nvSpPr>
          <p:cNvPr id="8" name="矩形 7"/>
          <p:cNvSpPr/>
          <p:nvPr/>
        </p:nvSpPr>
        <p:spPr>
          <a:xfrm>
            <a:off x="812919" y="2228910"/>
            <a:ext cx="2224405" cy="583565"/>
          </a:xfrm>
          <a:prstGeom prst="rect">
            <a:avLst/>
          </a:prstGeom>
          <a:solidFill>
            <a:srgbClr val="00B0F0"/>
          </a:solidFill>
        </p:spPr>
        <p:txBody>
          <a:bodyPr wrap="none">
            <a:spAutoFit/>
          </a:bodyPr>
          <a:lstStyle/>
          <a:p>
            <a:r>
              <a:rPr lang="zh-CN" altLang="en-US" sz="3200" b="1">
                <a:solidFill>
                  <a:schemeClr val="bg1"/>
                </a:solidFill>
                <a:latin typeface="Arial" panose="020B0604020202020204" pitchFamily="34" charset="0"/>
                <a:ea typeface="思源黑体 CN Regular" panose="020B0500000000000000" pitchFamily="34" charset="-122"/>
                <a:sym typeface="Arial" panose="020B0604020202020204" pitchFamily="34" charset="0"/>
              </a:rPr>
              <a:t>教学建议：</a:t>
            </a:r>
          </a:p>
        </p:txBody>
      </p:sp>
      <p:sp>
        <p:nvSpPr>
          <p:cNvPr id="93186" name="内容占位符 2"/>
          <p:cNvSpPr txBox="1"/>
          <p:nvPr/>
        </p:nvSpPr>
        <p:spPr>
          <a:xfrm>
            <a:off x="992505" y="3045460"/>
            <a:ext cx="10762615" cy="3144520"/>
          </a:xfrm>
          <a:prstGeom prst="rect">
            <a:avLst/>
          </a:prstGeom>
          <a:noFill/>
          <a:ln w="9525">
            <a:noFill/>
          </a:ln>
        </p:spPr>
        <p:txBody>
          <a:bodyPr anchor="t"/>
          <a:lstStyle/>
          <a:p>
            <a:pPr eaLnBrk="0" hangingPunct="0"/>
            <a:r>
              <a:rPr lang="en-US" sz="2800" b="1">
                <a:solidFill>
                  <a:schemeClr val="tx1"/>
                </a:solidFill>
                <a:latin typeface="方正粗黑宋简体" panose="02000000000000000000" charset="-122"/>
                <a:ea typeface="方正粗黑宋简体" panose="02000000000000000000" charset="-122"/>
                <a:cs typeface="方正粗黑宋简体" panose="02000000000000000000" charset="-122"/>
              </a:rPr>
              <a:t>1</a:t>
            </a:r>
            <a:r>
              <a:rPr lang="zh-CN" altLang="en-US" sz="2800" b="1">
                <a:solidFill>
                  <a:schemeClr val="tx1"/>
                </a:solidFill>
                <a:latin typeface="方正粗黑宋简体" panose="02000000000000000000" charset="-122"/>
                <a:ea typeface="方正粗黑宋简体" panose="02000000000000000000" charset="-122"/>
                <a:cs typeface="方正粗黑宋简体" panose="02000000000000000000" charset="-122"/>
              </a:rPr>
              <a:t>、创造条件，</a:t>
            </a:r>
            <a:r>
              <a:rPr lang="zh-CN" altLang="en-US"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mn-ea"/>
              </a:rPr>
              <a:t>给学生阅读空间</a:t>
            </a:r>
          </a:p>
          <a:p>
            <a:pPr eaLnBrk="0" hangingPunct="0"/>
            <a:r>
              <a:rPr lang="zh-CN" altLang="en-US" sz="2400">
                <a:solidFill>
                  <a:srgbClr val="FF0000"/>
                </a:solidFill>
                <a:latin typeface="黑体" panose="02010609060101010101" charset="-122"/>
                <a:ea typeface="黑体" panose="02010609060101010101" charset="-122"/>
                <a:sym typeface="+mn-ea"/>
              </a:rPr>
              <a:t>   </a:t>
            </a:r>
            <a:r>
              <a:rPr lang="zh-CN" altLang="en-US" sz="2400" b="1">
                <a:ea typeface="黑体" panose="02010609060101010101" charset="-122"/>
              </a:rPr>
              <a:t>四基、四能—核心在于活动平台，从观念上</a:t>
            </a:r>
            <a:r>
              <a:rPr lang="zh-CN" altLang="en-US" sz="2400" b="1">
                <a:ea typeface="黑体" panose="02010609060101010101" charset="-122"/>
                <a:sym typeface="+mn-ea"/>
              </a:rPr>
              <a:t>改变过度（刻意挖掘深度）的机械性训练，突出现实情境、数学情境、科学情境背景下的数学训练；</a:t>
            </a:r>
            <a:endParaRPr lang="zh-CN" altLang="en-US" sz="2400" b="1">
              <a:ea typeface="黑体" panose="02010609060101010101" charset="-122"/>
            </a:endParaRPr>
          </a:p>
          <a:p>
            <a:pPr algn="just">
              <a:lnSpc>
                <a:spcPct val="150000"/>
              </a:lnSpc>
            </a:pPr>
            <a:r>
              <a:rPr lang="en-US" altLang="zh-CN" sz="2800" b="1">
                <a:solidFill>
                  <a:schemeClr val="tx1"/>
                </a:solidFill>
                <a:latin typeface="方正粗黑宋简体" panose="02000000000000000000" charset="-122"/>
                <a:ea typeface="方正粗黑宋简体" panose="02000000000000000000" charset="-122"/>
                <a:cs typeface="方正粗黑宋简体" panose="02000000000000000000" charset="-122"/>
              </a:rPr>
              <a:t>2</a:t>
            </a:r>
            <a:r>
              <a:rPr lang="zh-CN" altLang="en-US" sz="2800" b="1">
                <a:solidFill>
                  <a:schemeClr val="tx1"/>
                </a:solidFill>
                <a:latin typeface="方正粗黑宋简体" panose="02000000000000000000" charset="-122"/>
                <a:ea typeface="方正粗黑宋简体" panose="02000000000000000000" charset="-122"/>
                <a:cs typeface="方正粗黑宋简体" panose="02000000000000000000" charset="-122"/>
              </a:rPr>
              <a:t>、重视</a:t>
            </a:r>
            <a:r>
              <a:rPr lang="zh-CN"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宋体" panose="02010600030101010101" pitchFamily="2" charset="-122"/>
              </a:rPr>
              <a:t>基本综合能力，从选题、命题到考后评价紧紧围绕</a:t>
            </a:r>
            <a:r>
              <a:rPr lang="en-US" altLang="zh-CN"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宋体" panose="02010600030101010101" pitchFamily="2" charset="-122"/>
              </a:rPr>
              <a:t>“</a:t>
            </a:r>
            <a:r>
              <a:rPr lang="zh-CN" altLang="en-US"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宋体" panose="02010600030101010101" pitchFamily="2" charset="-122"/>
              </a:rPr>
              <a:t>体系</a:t>
            </a:r>
            <a:r>
              <a:rPr lang="en-US" altLang="zh-CN"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宋体" panose="02010600030101010101" pitchFamily="2" charset="-122"/>
              </a:rPr>
              <a:t>”</a:t>
            </a:r>
            <a:endParaRPr lang="zh-CN" altLang="en-US" sz="2800" b="1">
              <a:solidFill>
                <a:schemeClr val="tx1"/>
              </a:solidFill>
              <a:latin typeface="方正粗黑宋简体" panose="02000000000000000000" charset="-122"/>
              <a:ea typeface="方正粗黑宋简体" panose="02000000000000000000" charset="-122"/>
              <a:cs typeface="方正粗黑宋简体" panose="02000000000000000000" charset="-122"/>
              <a:sym typeface="宋体" panose="02010600030101010101" pitchFamily="2" charset="-122"/>
            </a:endParaRPr>
          </a:p>
          <a:p>
            <a:pPr algn="just">
              <a:lnSpc>
                <a:spcPct val="150000"/>
              </a:lnSpc>
            </a:pPr>
            <a:r>
              <a:rPr lang="en-US"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   突出基本能力，不</a:t>
            </a:r>
            <a:r>
              <a:rPr lang="zh-CN"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搞“</a:t>
            </a:r>
            <a:r>
              <a:rPr lang="en-US"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偏</a:t>
            </a:r>
            <a:r>
              <a:rPr lang="zh-CN"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a:t>
            </a:r>
            <a:r>
              <a:rPr lang="en-US"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难</a:t>
            </a:r>
            <a:r>
              <a:rPr lang="zh-CN"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a:t>
            </a:r>
            <a:r>
              <a:rPr lang="en-US"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怪”的原则</a:t>
            </a:r>
            <a:r>
              <a:rPr lang="zh-CN" altLang="en-US" sz="2400" b="1">
                <a:solidFill>
                  <a:srgbClr val="010103"/>
                </a:solidFill>
                <a:latin typeface="黑体" panose="02010609060101010101" charset="-122"/>
                <a:ea typeface="黑体" panose="02010609060101010101" charset="-122"/>
                <a:cs typeface="黑体" panose="02010609060101010101" charset="-122"/>
                <a:sym typeface="宋体" panose="02010600030101010101" pitchFamily="2" charset="-122"/>
              </a:rPr>
              <a:t>；</a:t>
            </a:r>
            <a:r>
              <a:rPr lang="zh-CN" altLang="en-US" sz="2400" b="1">
                <a:ea typeface="黑体" panose="02010609060101010101" charset="-122"/>
                <a:sym typeface="+mn-ea"/>
              </a:rPr>
              <a:t> 重视考察基础性、综合性； 从阅读（知识迁移）到文理综合，到创新等层面进行能力培养。</a:t>
            </a:r>
            <a:endParaRPr sz="2400" b="1">
              <a:sym typeface="+mn-ea"/>
            </a:endParaRPr>
          </a:p>
          <a:p>
            <a:pPr algn="just">
              <a:lnSpc>
                <a:spcPct val="150000"/>
              </a:lnSpc>
            </a:pPr>
            <a:endParaRPr lang="en-US" altLang="zh-CN" sz="2400">
              <a:latin typeface="黑体" panose="02010609060101010101" charset="-122"/>
              <a:ea typeface="黑体" panose="02010609060101010101" charset="-122"/>
            </a:endParaRPr>
          </a:p>
          <a:p>
            <a:pPr eaLnBrk="0" hangingPunct="0"/>
            <a:endParaRPr lang="zh-CN" altLang="en-US" sz="2400">
              <a:latin typeface="黑体" panose="02010609060101010101" charset="-122"/>
              <a:ea typeface="黑体" panose="02010609060101010101" charset="-122"/>
            </a:endParaRPr>
          </a:p>
          <a:p>
            <a:pPr eaLnBrk="0" hangingPunct="0"/>
            <a:endParaRPr lang="zh-CN" altLang="en-US" sz="240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linds(horizontal)">
                                      <p:cBhvr>
                                        <p:cTn id="10" dur="500"/>
                                        <p:tgtEl>
                                          <p:spTgt spid="3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3186"/>
                                        </p:tgtEl>
                                        <p:attrNameLst>
                                          <p:attrName>style.visibility</p:attrName>
                                        </p:attrNameLst>
                                      </p:cBhvr>
                                      <p:to>
                                        <p:strVal val="visible"/>
                                      </p:to>
                                    </p:set>
                                    <p:animEffect transition="in" filter="blinds(horizontal)">
                                      <p:cBhvr>
                                        <p:cTn id="18" dur="500"/>
                                        <p:tgtEl>
                                          <p:spTgt spid="93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7" grpId="0" animBg="1"/>
      <p:bldP spid="8" grpId="0" animBg="1"/>
      <p:bldP spid="9318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0" name="TextBox 1"/>
          <p:cNvSpPr txBox="1"/>
          <p:nvPr/>
        </p:nvSpPr>
        <p:spPr>
          <a:xfrm>
            <a:off x="3994150" y="971550"/>
            <a:ext cx="4508500" cy="645160"/>
          </a:xfrm>
          <a:prstGeom prst="rect">
            <a:avLst/>
          </a:prstGeom>
          <a:noFill/>
          <a:ln w="9525">
            <a:noFill/>
          </a:ln>
        </p:spPr>
        <p:txBody>
          <a:bodyPr wrap="square" anchor="t">
            <a:spAutoFit/>
          </a:bodyPr>
          <a:lstStyle/>
          <a:p>
            <a:r>
              <a:rPr lang="zh-CN" altLang="en-US" sz="3600">
                <a:solidFill>
                  <a:srgbClr val="C00000"/>
                </a:solidFill>
                <a:latin typeface="方正粗黑宋简体" panose="02000000000000000000" charset="-122"/>
                <a:ea typeface="方正粗黑宋简体" panose="02000000000000000000" charset="-122"/>
              </a:rPr>
              <a:t>备考成功的关键在于</a:t>
            </a:r>
          </a:p>
        </p:txBody>
      </p:sp>
      <p:sp>
        <p:nvSpPr>
          <p:cNvPr id="3" name="椭圆 2"/>
          <p:cNvSpPr/>
          <p:nvPr/>
        </p:nvSpPr>
        <p:spPr>
          <a:xfrm>
            <a:off x="2319644" y="1887742"/>
            <a:ext cx="916048" cy="916048"/>
          </a:xfrm>
          <a:prstGeom prst="ellipse">
            <a:avLst/>
          </a:prstGeom>
          <a:solidFill>
            <a:srgbClr val="00B0F0"/>
          </a:solidFill>
          <a:ln>
            <a:noFill/>
          </a:ln>
          <a:effectLst>
            <a:outerShdw blurRad="444500" dist="254000" dir="8100000" algn="tr" rotWithShape="0">
              <a:prstClr val="black">
                <a:alpha val="50000"/>
              </a:prstClr>
            </a:outerShdw>
          </a:effectLst>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en-US" altLang="zh-CN" sz="3200">
                <a:solidFill>
                  <a:srgbClr val="FFFFFF"/>
                </a:solidFill>
                <a:latin typeface="微软雅黑" panose="020B0503020204020204" charset="-122"/>
                <a:ea typeface="微软雅黑" panose="020B0503020204020204" charset="-122"/>
              </a:rPr>
              <a:t>1</a:t>
            </a:r>
            <a:endParaRPr lang="zh-CN" altLang="en-US" sz="3200">
              <a:solidFill>
                <a:srgbClr val="FFFFFF"/>
              </a:solidFill>
              <a:latin typeface="微软雅黑" panose="020B0503020204020204" charset="-122"/>
              <a:ea typeface="微软雅黑" panose="020B0503020204020204" charset="-122"/>
            </a:endParaRPr>
          </a:p>
        </p:txBody>
      </p:sp>
      <p:sp>
        <p:nvSpPr>
          <p:cNvPr id="7" name="椭圆 6"/>
          <p:cNvSpPr/>
          <p:nvPr/>
        </p:nvSpPr>
        <p:spPr>
          <a:xfrm>
            <a:off x="3656954" y="3401960"/>
            <a:ext cx="916048" cy="915670"/>
          </a:xfrm>
          <a:prstGeom prst="ellipse">
            <a:avLst/>
          </a:prstGeom>
          <a:solidFill>
            <a:srgbClr val="009DD9"/>
          </a:solidFill>
          <a:ln>
            <a:noFill/>
          </a:ln>
          <a:effectLst>
            <a:outerShdw blurRad="444500" dist="254000" dir="8100000" algn="tr" rotWithShape="0">
              <a:prstClr val="black">
                <a:alpha val="50000"/>
              </a:prstClr>
            </a:outerShdw>
          </a:effectLst>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en-US" altLang="zh-CN" sz="3200">
                <a:solidFill>
                  <a:srgbClr val="FFFFFF"/>
                </a:solidFill>
                <a:latin typeface="微软雅黑" panose="020B0503020204020204" charset="-122"/>
                <a:ea typeface="微软雅黑" panose="020B0503020204020204" charset="-122"/>
              </a:rPr>
              <a:t>3</a:t>
            </a:r>
            <a:endParaRPr lang="zh-CN" altLang="en-US" sz="3200">
              <a:solidFill>
                <a:srgbClr val="FFFFFF"/>
              </a:solidFill>
              <a:latin typeface="微软雅黑" panose="020B0503020204020204" charset="-122"/>
              <a:ea typeface="微软雅黑" panose="020B0503020204020204" charset="-122"/>
            </a:endParaRPr>
          </a:p>
        </p:txBody>
      </p:sp>
      <p:sp>
        <p:nvSpPr>
          <p:cNvPr id="37" name="椭圆 36"/>
          <p:cNvSpPr/>
          <p:nvPr/>
        </p:nvSpPr>
        <p:spPr>
          <a:xfrm>
            <a:off x="5131424" y="4915800"/>
            <a:ext cx="916048" cy="915670"/>
          </a:xfrm>
          <a:prstGeom prst="ellipse">
            <a:avLst/>
          </a:prstGeom>
          <a:solidFill>
            <a:srgbClr val="0F6FC6"/>
          </a:solidFill>
          <a:ln>
            <a:noFill/>
          </a:ln>
          <a:effectLst>
            <a:outerShdw blurRad="444500" dist="254000" dir="8100000" algn="tr" rotWithShape="0">
              <a:prstClr val="black">
                <a:alpha val="50000"/>
              </a:prstClr>
            </a:outerShdw>
          </a:effectLst>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en-US" altLang="zh-CN" sz="3200">
                <a:solidFill>
                  <a:srgbClr val="FFFFFF"/>
                </a:solidFill>
                <a:latin typeface="微软雅黑" panose="020B0503020204020204" charset="-122"/>
                <a:ea typeface="微软雅黑" panose="020B0503020204020204" charset="-122"/>
              </a:rPr>
              <a:t>5</a:t>
            </a:r>
            <a:endParaRPr lang="zh-CN" altLang="en-US" sz="3200">
              <a:solidFill>
                <a:srgbClr val="FFFFFF"/>
              </a:solidFill>
              <a:latin typeface="微软雅黑" panose="020B0503020204020204" charset="-122"/>
              <a:ea typeface="微软雅黑" panose="020B0503020204020204" charset="-122"/>
            </a:endParaRPr>
          </a:p>
        </p:txBody>
      </p:sp>
      <p:sp>
        <p:nvSpPr>
          <p:cNvPr id="42" name="Freeform 18"/>
          <p:cNvSpPr>
            <a:spLocks noEditPoints="1"/>
          </p:cNvSpPr>
          <p:nvPr/>
        </p:nvSpPr>
        <p:spPr bwMode="auto">
          <a:xfrm rot="5400000">
            <a:off x="6277043" y="5174892"/>
            <a:ext cx="658113" cy="45275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F6FC6"/>
          </a:solidFill>
          <a:ln>
            <a:noFill/>
          </a:ln>
        </p:spPr>
        <p:txBody>
          <a:bodyPr vert="horz" wrap="square" lIns="91416" tIns="45708" rIns="91416" bIns="45708" numCol="1" anchor="t" anchorCtr="0" compatLnSpc="1"/>
          <a:lstStyle/>
          <a:p>
            <a:endParaRPr lang="zh-CN" altLang="en-US" sz="1800">
              <a:solidFill>
                <a:srgbClr val="0F6FC6"/>
              </a:solidFill>
            </a:endParaRPr>
          </a:p>
        </p:txBody>
      </p:sp>
      <p:sp>
        <p:nvSpPr>
          <p:cNvPr id="43" name="Freeform 19"/>
          <p:cNvSpPr>
            <a:spLocks noEditPoints="1"/>
          </p:cNvSpPr>
          <p:nvPr/>
        </p:nvSpPr>
        <p:spPr bwMode="auto">
          <a:xfrm rot="5400000">
            <a:off x="4832418" y="3643272"/>
            <a:ext cx="658113" cy="45275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9DD9"/>
          </a:solidFill>
          <a:ln>
            <a:noFill/>
          </a:ln>
        </p:spPr>
        <p:txBody>
          <a:bodyPr vert="horz" wrap="square" lIns="91416" tIns="45708" rIns="91416" bIns="45708" numCol="1" anchor="t" anchorCtr="0" compatLnSpc="1"/>
          <a:lstStyle/>
          <a:p>
            <a:endParaRPr lang="zh-CN" altLang="en-US" sz="1800">
              <a:solidFill>
                <a:srgbClr val="0F6FC6"/>
              </a:solidFill>
            </a:endParaRPr>
          </a:p>
        </p:txBody>
      </p:sp>
      <p:sp>
        <p:nvSpPr>
          <p:cNvPr id="44" name="Freeform 20"/>
          <p:cNvSpPr>
            <a:spLocks noEditPoints="1"/>
          </p:cNvSpPr>
          <p:nvPr/>
        </p:nvSpPr>
        <p:spPr bwMode="auto">
          <a:xfrm rot="5400000">
            <a:off x="3509965" y="2106068"/>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B0F0"/>
          </a:solidFill>
          <a:ln>
            <a:noFill/>
          </a:ln>
        </p:spPr>
        <p:txBody>
          <a:bodyPr vert="horz" wrap="square" lIns="91416" tIns="45708" rIns="91416" bIns="45708" numCol="1" anchor="t" anchorCtr="0" compatLnSpc="1"/>
          <a:lstStyle/>
          <a:p>
            <a:endParaRPr lang="zh-CN" altLang="en-US" sz="1800">
              <a:solidFill>
                <a:srgbClr val="0F6FC6"/>
              </a:solidFill>
            </a:endParaRPr>
          </a:p>
        </p:txBody>
      </p:sp>
      <p:grpSp>
        <p:nvGrpSpPr>
          <p:cNvPr id="45" name="组合 44"/>
          <p:cNvGrpSpPr/>
          <p:nvPr/>
        </p:nvGrpSpPr>
        <p:grpSpPr>
          <a:xfrm>
            <a:off x="5720813" y="3517635"/>
            <a:ext cx="2294251" cy="731520"/>
            <a:chOff x="4304043" y="1286668"/>
            <a:chExt cx="3837944" cy="2757793"/>
          </a:xfrm>
          <a:solidFill>
            <a:srgbClr val="009DD9"/>
          </a:solidFill>
          <a:effectLst>
            <a:outerShdw blurRad="381000" dist="254000" dir="8100000" algn="tr" rotWithShape="0">
              <a:prstClr val="black">
                <a:alpha val="40000"/>
              </a:prstClr>
            </a:outerShdw>
          </a:effectLst>
        </p:grpSpPr>
        <p:sp>
          <p:nvSpPr>
            <p:cNvPr id="46" name="圆角矩形 45"/>
            <p:cNvSpPr/>
            <p:nvPr/>
          </p:nvSpPr>
          <p:spPr>
            <a:xfrm>
              <a:off x="4304043" y="1286668"/>
              <a:ext cx="3837944" cy="2757793"/>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endParaRPr lang="zh-CN" altLang="en-US" sz="1800">
                <a:solidFill>
                  <a:srgbClr val="FFFFFF"/>
                </a:solidFill>
                <a:latin typeface="微软雅黑" panose="020B0503020204020204" charset="-122"/>
                <a:ea typeface="微软雅黑" panose="020B0503020204020204" charset="-122"/>
              </a:endParaRPr>
            </a:p>
          </p:txBody>
        </p:sp>
        <p:sp>
          <p:nvSpPr>
            <p:cNvPr id="47" name="圆角矩形 46"/>
            <p:cNvSpPr/>
            <p:nvPr/>
          </p:nvSpPr>
          <p:spPr>
            <a:xfrm>
              <a:off x="4351930" y="1373339"/>
              <a:ext cx="3742172" cy="2584451"/>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zh-CN" altLang="en-US" sz="2400" b="1">
                  <a:solidFill>
                    <a:srgbClr val="FFFFFF"/>
                  </a:solidFill>
                  <a:latin typeface="微软雅黑" panose="020B0503020204020204" charset="-122"/>
                  <a:ea typeface="微软雅黑" panose="020B0503020204020204" charset="-122"/>
                </a:rPr>
                <a:t>聚焦思维训练</a:t>
              </a:r>
            </a:p>
          </p:txBody>
        </p:sp>
      </p:grpSp>
      <p:grpSp>
        <p:nvGrpSpPr>
          <p:cNvPr id="48" name="组合 47"/>
          <p:cNvGrpSpPr/>
          <p:nvPr/>
        </p:nvGrpSpPr>
        <p:grpSpPr>
          <a:xfrm>
            <a:off x="4442558" y="1980214"/>
            <a:ext cx="2294251" cy="731606"/>
            <a:chOff x="4304043" y="1286668"/>
            <a:chExt cx="3837944" cy="2757793"/>
          </a:xfrm>
          <a:solidFill>
            <a:srgbClr val="00B0F0"/>
          </a:solidFill>
          <a:effectLst>
            <a:outerShdw blurRad="381000" dist="254000" dir="8100000" algn="tr" rotWithShape="0">
              <a:prstClr val="black">
                <a:alpha val="40000"/>
              </a:prstClr>
            </a:outerShdw>
          </a:effectLst>
        </p:grpSpPr>
        <p:sp>
          <p:nvSpPr>
            <p:cNvPr id="49" name="圆角矩形 48"/>
            <p:cNvSpPr/>
            <p:nvPr/>
          </p:nvSpPr>
          <p:spPr>
            <a:xfrm>
              <a:off x="4304043" y="1286668"/>
              <a:ext cx="3837944" cy="2757793"/>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endParaRPr lang="zh-CN" altLang="en-US" sz="1800">
                <a:solidFill>
                  <a:srgbClr val="FFFFFF"/>
                </a:solidFill>
                <a:latin typeface="微软雅黑" panose="020B0503020204020204" charset="-122"/>
                <a:ea typeface="微软雅黑" panose="020B0503020204020204" charset="-122"/>
              </a:endParaRPr>
            </a:p>
          </p:txBody>
        </p:sp>
        <p:sp>
          <p:nvSpPr>
            <p:cNvPr id="50" name="圆角矩形 49"/>
            <p:cNvSpPr/>
            <p:nvPr/>
          </p:nvSpPr>
          <p:spPr>
            <a:xfrm>
              <a:off x="4351930" y="1373339"/>
              <a:ext cx="3742172" cy="2584451"/>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zh-CN" altLang="en-US" sz="2400" b="1">
                  <a:solidFill>
                    <a:srgbClr val="FFFFFF"/>
                  </a:solidFill>
                  <a:latin typeface="微软雅黑" panose="020B0503020204020204" charset="-122"/>
                  <a:ea typeface="微软雅黑" panose="020B0503020204020204" charset="-122"/>
                </a:rPr>
                <a:t>把握命题方向</a:t>
              </a:r>
            </a:p>
          </p:txBody>
        </p:sp>
      </p:grpSp>
      <p:grpSp>
        <p:nvGrpSpPr>
          <p:cNvPr id="51" name="组合 50"/>
          <p:cNvGrpSpPr/>
          <p:nvPr/>
        </p:nvGrpSpPr>
        <p:grpSpPr>
          <a:xfrm>
            <a:off x="7164803" y="5021315"/>
            <a:ext cx="2294251" cy="731520"/>
            <a:chOff x="4304043" y="1286668"/>
            <a:chExt cx="3837944" cy="2757793"/>
          </a:xfrm>
          <a:solidFill>
            <a:srgbClr val="0F6FC6"/>
          </a:solidFill>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endParaRPr lang="zh-CN" altLang="en-US" sz="1800">
                <a:solidFill>
                  <a:srgbClr val="FFFFFF"/>
                </a:solidFill>
                <a:latin typeface="微软雅黑" panose="020B0503020204020204" charset="-122"/>
                <a:ea typeface="微软雅黑" panose="020B0503020204020204" charset="-122"/>
              </a:endParaRPr>
            </a:p>
          </p:txBody>
        </p:sp>
        <p:sp>
          <p:nvSpPr>
            <p:cNvPr id="53" name="圆角矩形 52"/>
            <p:cNvSpPr/>
            <p:nvPr/>
          </p:nvSpPr>
          <p:spPr>
            <a:xfrm>
              <a:off x="4351930" y="1373339"/>
              <a:ext cx="3742172" cy="2584451"/>
            </a:xfrm>
            <a:prstGeom prst="roundRect">
              <a:avLst/>
            </a:prstGeom>
            <a:grpFill/>
            <a:ln>
              <a:noFill/>
            </a:ln>
          </p:spPr>
          <p:style>
            <a:lnRef idx="2">
              <a:srgbClr val="0F6FC6">
                <a:shade val="50000"/>
              </a:srgbClr>
            </a:lnRef>
            <a:fillRef idx="1">
              <a:srgbClr val="0F6FC6"/>
            </a:fillRef>
            <a:effectRef idx="0">
              <a:srgbClr val="0F6FC6"/>
            </a:effectRef>
            <a:fontRef idx="minor">
              <a:srgbClr val="FFFFFF"/>
            </a:fontRef>
          </p:style>
          <p:txBody>
            <a:bodyPr rtlCol="0" anchor="ctr"/>
            <a:lstStyle/>
            <a:p>
              <a:pPr algn="ctr"/>
              <a:r>
                <a:rPr lang="zh-CN" altLang="en-US" sz="2400" b="1">
                  <a:solidFill>
                    <a:srgbClr val="FFFFFF"/>
                  </a:solidFill>
                  <a:latin typeface="微软雅黑" panose="020B0503020204020204" charset="-122"/>
                  <a:ea typeface="微软雅黑" panose="020B0503020204020204" charset="-122"/>
                </a:rPr>
                <a:t>因材施教备考</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5" name="矩形 44"/>
          <p:cNvSpPr/>
          <p:nvPr/>
        </p:nvSpPr>
        <p:spPr>
          <a:xfrm>
            <a:off x="4012931" y="1124132"/>
            <a:ext cx="4164868" cy="706755"/>
          </a:xfrm>
          <a:prstGeom prst="rect">
            <a:avLst/>
          </a:prstGeom>
        </p:spPr>
        <p:txBody>
          <a:bodyPr wrap="square">
            <a:spAutoFit/>
          </a:bodyPr>
          <a:lstStyle/>
          <a:p>
            <a:pPr algn="ctr"/>
            <a:r>
              <a:rPr lang="zh-CN" altLang="en-US" sz="4000">
                <a:latin typeface="方正粗宋简体" panose="03000509000000000000" charset="-122"/>
                <a:ea typeface="方正粗宋简体" panose="03000509000000000000" charset="-122"/>
                <a:cs typeface="+mn-ea"/>
                <a:sym typeface="Arial" panose="020B0604020202020204" pitchFamily="34" charset="0"/>
              </a:rPr>
              <a:t>目录</a:t>
            </a:r>
          </a:p>
        </p:txBody>
      </p:sp>
      <p:sp>
        <p:nvSpPr>
          <p:cNvPr id="161" name="椭圆 160"/>
          <p:cNvSpPr/>
          <p:nvPr/>
        </p:nvSpPr>
        <p:spPr>
          <a:xfrm>
            <a:off x="1355271" y="2570593"/>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方正粗宋简体" panose="03000509000000000000" charset="-122"/>
                <a:ea typeface="方正粗宋简体" panose="03000509000000000000" charset="-122"/>
              </a:rPr>
              <a:t>1</a:t>
            </a:r>
          </a:p>
        </p:txBody>
      </p:sp>
      <p:sp>
        <p:nvSpPr>
          <p:cNvPr id="163" name="文本框 162"/>
          <p:cNvSpPr txBox="1"/>
          <p:nvPr/>
        </p:nvSpPr>
        <p:spPr>
          <a:xfrm>
            <a:off x="2046605" y="2630170"/>
            <a:ext cx="8678545" cy="521970"/>
          </a:xfrm>
          <a:prstGeom prst="rect">
            <a:avLst/>
          </a:prstGeom>
          <a:noFill/>
        </p:spPr>
        <p:txBody>
          <a:bodyPr wrap="square">
            <a:spAutoFit/>
          </a:bodyPr>
          <a:lstStyle/>
          <a:p>
            <a:pPr algn="l"/>
            <a:r>
              <a:rPr sz="2800">
                <a:latin typeface="方正粗宋简体" panose="03000509000000000000" charset="-122"/>
                <a:ea typeface="方正粗宋简体" panose="03000509000000000000" charset="-122"/>
                <a:sym typeface="Arial" panose="020B0604020202020204" pitchFamily="34" charset="0"/>
              </a:rPr>
              <a:t>八省市适应性考</a:t>
            </a:r>
            <a:r>
              <a:rPr lang="zh-CN" sz="2800">
                <a:latin typeface="方正粗宋简体" panose="03000509000000000000" charset="-122"/>
                <a:ea typeface="方正粗宋简体" panose="03000509000000000000" charset="-122"/>
                <a:sym typeface="Arial" panose="020B0604020202020204" pitchFamily="34" charset="0"/>
              </a:rPr>
              <a:t>题</a:t>
            </a:r>
            <a:r>
              <a:rPr sz="2800">
                <a:latin typeface="方正粗宋简体" panose="03000509000000000000" charset="-122"/>
                <a:ea typeface="方正粗宋简体" panose="03000509000000000000" charset="-122"/>
                <a:sym typeface="Arial" panose="020B0604020202020204" pitchFamily="34" charset="0"/>
              </a:rPr>
              <a:t>与</a:t>
            </a:r>
            <a:r>
              <a:rPr lang="zh-CN" sz="2800">
                <a:latin typeface="方正粗宋简体" panose="03000509000000000000" charset="-122"/>
                <a:ea typeface="方正粗宋简体" panose="03000509000000000000" charset="-122"/>
                <a:sym typeface="Arial" panose="020B0604020202020204" pitchFamily="34" charset="0"/>
              </a:rPr>
              <a:t>新</a:t>
            </a:r>
            <a:r>
              <a:rPr sz="2800">
                <a:latin typeface="方正粗宋简体" panose="03000509000000000000" charset="-122"/>
                <a:ea typeface="方正粗宋简体" panose="03000509000000000000" charset="-122"/>
                <a:sym typeface="Arial" panose="020B0604020202020204" pitchFamily="34" charset="0"/>
              </a:rPr>
              <a:t>旧高考数学试题</a:t>
            </a:r>
            <a:r>
              <a:rPr lang="zh-CN" sz="2800">
                <a:latin typeface="方正粗宋简体" panose="03000509000000000000" charset="-122"/>
                <a:ea typeface="方正粗宋简体" panose="03000509000000000000" charset="-122"/>
                <a:sym typeface="Arial" panose="020B0604020202020204" pitchFamily="34" charset="0"/>
              </a:rPr>
              <a:t>的</a:t>
            </a:r>
            <a:r>
              <a:rPr sz="2800">
                <a:latin typeface="方正粗宋简体" panose="03000509000000000000" charset="-122"/>
                <a:ea typeface="方正粗宋简体" panose="03000509000000000000" charset="-122"/>
                <a:sym typeface="Arial" panose="020B0604020202020204" pitchFamily="34" charset="0"/>
              </a:rPr>
              <a:t>变化精析</a:t>
            </a:r>
          </a:p>
        </p:txBody>
      </p:sp>
      <p:sp>
        <p:nvSpPr>
          <p:cNvPr id="10" name="椭圆 9"/>
          <p:cNvSpPr/>
          <p:nvPr/>
        </p:nvSpPr>
        <p:spPr>
          <a:xfrm>
            <a:off x="1355906" y="350594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2</a:t>
            </a:r>
          </a:p>
        </p:txBody>
      </p:sp>
      <p:sp>
        <p:nvSpPr>
          <p:cNvPr id="12" name="文本框 11"/>
          <p:cNvSpPr txBox="1"/>
          <p:nvPr/>
        </p:nvSpPr>
        <p:spPr>
          <a:xfrm>
            <a:off x="2047240" y="3565525"/>
            <a:ext cx="8678545" cy="521970"/>
          </a:xfrm>
          <a:prstGeom prst="rect">
            <a:avLst/>
          </a:prstGeom>
          <a:noFill/>
        </p:spPr>
        <p:txBody>
          <a:bodyPr wrap="square">
            <a:spAutoFit/>
          </a:bodyPr>
          <a:lstStyle/>
          <a:p>
            <a:pPr algn="l"/>
            <a:r>
              <a:rPr sz="2800">
                <a:solidFill>
                  <a:schemeClr val="tx1"/>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a:t>
            </a:r>
            <a:r>
              <a:rPr lang="zh-CN" altLang="en-US" sz="2800">
                <a:solidFill>
                  <a:schemeClr val="tx1"/>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新</a:t>
            </a:r>
            <a:r>
              <a:rPr sz="2800" err="1">
                <a:solidFill>
                  <a:schemeClr val="tx1"/>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高考数学关键阶段</a:t>
            </a:r>
            <a:r>
              <a:rPr lang="zh-CN" sz="2800" err="1">
                <a:solidFill>
                  <a:schemeClr val="tx1"/>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的</a:t>
            </a:r>
            <a:r>
              <a:rPr sz="2800" err="1">
                <a:solidFill>
                  <a:schemeClr val="tx1"/>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应考策略</a:t>
            </a:r>
          </a:p>
        </p:txBody>
      </p:sp>
      <p:sp>
        <p:nvSpPr>
          <p:cNvPr id="13" name="椭圆 12"/>
          <p:cNvSpPr/>
          <p:nvPr/>
        </p:nvSpPr>
        <p:spPr>
          <a:xfrm>
            <a:off x="1355906" y="4516868"/>
            <a:ext cx="581890" cy="581890"/>
          </a:xfrm>
          <a:prstGeom prst="ellipse">
            <a:avLst/>
          </a:prstGeom>
          <a:solidFill>
            <a:srgbClr val="24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方正粗宋简体" panose="03000509000000000000" charset="-122"/>
                <a:ea typeface="方正粗宋简体" panose="03000509000000000000" charset="-122"/>
              </a:rPr>
              <a:t>3</a:t>
            </a:r>
          </a:p>
        </p:txBody>
      </p:sp>
      <p:sp>
        <p:nvSpPr>
          <p:cNvPr id="14" name="文本框 13"/>
          <p:cNvSpPr txBox="1"/>
          <p:nvPr/>
        </p:nvSpPr>
        <p:spPr>
          <a:xfrm>
            <a:off x="2047240" y="4576445"/>
            <a:ext cx="8678545" cy="583565"/>
          </a:xfrm>
          <a:prstGeom prst="rect">
            <a:avLst/>
          </a:prstGeom>
          <a:noFill/>
        </p:spPr>
        <p:txBody>
          <a:bodyPr wrap="square">
            <a:spAutoFit/>
          </a:bodyPr>
          <a:lstStyle/>
          <a:p>
            <a:pPr algn="l"/>
            <a:r>
              <a:rPr sz="3200">
                <a:solidFill>
                  <a:srgbClr val="FF0000"/>
                </a:solidFill>
                <a:latin typeface="方正粗宋简体" panose="03000509000000000000" charset="-122"/>
                <a:ea typeface="方正粗宋简体" panose="03000509000000000000" charset="-122"/>
                <a:cs typeface="方正粗宋简体" panose="03000509000000000000" charset="-122"/>
                <a:sym typeface="Arial" panose="020B0604020202020204" pitchFamily="34" charset="0"/>
              </a:rPr>
              <a:t>2021年新高考数学考向创新点预测</a:t>
            </a:r>
          </a:p>
        </p:txBody>
      </p:sp>
      <p:sp>
        <p:nvSpPr>
          <p:cNvPr id="28" name="等腰三角形 3"/>
          <p:cNvSpPr/>
          <p:nvPr/>
        </p:nvSpPr>
        <p:spPr>
          <a:xfrm rot="10800000" flipH="1" flipV="1">
            <a:off x="9147173" y="1207770"/>
            <a:ext cx="3002627" cy="5699970"/>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Lst>
            <a:ahLst/>
            <a:cxnLst>
              <a:cxn ang="0">
                <a:pos x="connsiteX0-1" y="connsiteY0-2"/>
              </a:cxn>
              <a:cxn ang="0">
                <a:pos x="connsiteX1-3" y="connsiteY1-4"/>
              </a:cxn>
              <a:cxn ang="0">
                <a:pos x="connsiteX2-5" y="connsiteY2-6"/>
              </a:cxn>
              <a:cxn ang="0">
                <a:pos x="connsiteX3-7" y="connsiteY3-8"/>
              </a:cxn>
            </a:cxnLst>
            <a:rect l="l" t="t" r="r" b="b"/>
            <a:pathLst>
              <a:path w="3002627" h="5254308">
                <a:moveTo>
                  <a:pt x="0" y="5254308"/>
                </a:moveTo>
                <a:cubicBezTo>
                  <a:pt x="2013735" y="3274272"/>
                  <a:pt x="3341671" y="1732386"/>
                  <a:pt x="2497906" y="0"/>
                </a:cubicBezTo>
                <a:cubicBezTo>
                  <a:pt x="3412306" y="1192636"/>
                  <a:pt x="3107506" y="3090122"/>
                  <a:pt x="1393006" y="5254308"/>
                </a:cubicBezTo>
                <a:lnTo>
                  <a:pt x="0" y="5254308"/>
                </a:lnTo>
                <a:close/>
              </a:path>
            </a:pathLst>
          </a:custGeom>
          <a:gradFill flip="none" rotWithShape="1">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 name="组合 2"/>
          <p:cNvGrpSpPr/>
          <p:nvPr/>
        </p:nvGrpSpPr>
        <p:grpSpPr>
          <a:xfrm>
            <a:off x="8091805" y="175895"/>
            <a:ext cx="4001770" cy="1121410"/>
            <a:chOff x="12329" y="615"/>
            <a:chExt cx="6302" cy="1766"/>
          </a:xfrm>
        </p:grpSpPr>
        <p:sp>
          <p:nvSpPr>
            <p:cNvPr id="39" name="椭圆 38"/>
            <p:cNvSpPr/>
            <p:nvPr/>
          </p:nvSpPr>
          <p:spPr>
            <a:xfrm rot="15300000">
              <a:off x="15900" y="615"/>
              <a:ext cx="1461" cy="1461"/>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0" name="椭圆 39"/>
            <p:cNvSpPr/>
            <p:nvPr/>
          </p:nvSpPr>
          <p:spPr>
            <a:xfrm rot="15300000">
              <a:off x="14029" y="831"/>
              <a:ext cx="804" cy="804"/>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1" name="椭圆 40"/>
            <p:cNvSpPr/>
            <p:nvPr/>
          </p:nvSpPr>
          <p:spPr>
            <a:xfrm rot="15300000">
              <a:off x="12936" y="1367"/>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2" name="椭圆 41"/>
            <p:cNvSpPr/>
            <p:nvPr/>
          </p:nvSpPr>
          <p:spPr>
            <a:xfrm rot="15300000">
              <a:off x="12329" y="1268"/>
              <a:ext cx="155" cy="155"/>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椭圆 42"/>
            <p:cNvSpPr/>
            <p:nvPr/>
          </p:nvSpPr>
          <p:spPr>
            <a:xfrm rot="15300000">
              <a:off x="13530" y="2012"/>
              <a:ext cx="227" cy="227"/>
            </a:xfrm>
            <a:prstGeom prst="ellipse">
              <a:avLst/>
            </a:prstGeom>
            <a:gradFill>
              <a:gsLst>
                <a:gs pos="0">
                  <a:srgbClr val="5B68EA">
                    <a:alpha val="70000"/>
                  </a:srgbClr>
                </a:gs>
                <a:gs pos="100000">
                  <a:srgbClr val="39D2FC">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椭圆 43"/>
            <p:cNvSpPr/>
            <p:nvPr/>
          </p:nvSpPr>
          <p:spPr>
            <a:xfrm rot="15300000">
              <a:off x="14964" y="1943"/>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 name="椭圆 1"/>
            <p:cNvSpPr/>
            <p:nvPr/>
          </p:nvSpPr>
          <p:spPr>
            <a:xfrm rot="15300000">
              <a:off x="18229" y="1392"/>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6" name="椭圆 45"/>
            <p:cNvSpPr/>
            <p:nvPr/>
          </p:nvSpPr>
          <p:spPr>
            <a:xfrm rot="15300000">
              <a:off x="17842" y="2019"/>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7055" y="1104108"/>
            <a:ext cx="11480158" cy="5967251"/>
            <a:chOff x="881974" y="1303506"/>
            <a:chExt cx="11260656" cy="5454206"/>
          </a:xfrm>
        </p:grpSpPr>
        <p:sp>
          <p:nvSpPr>
            <p:cNvPr id="5" name="矩形 4"/>
            <p:cNvSpPr/>
            <p:nvPr/>
          </p:nvSpPr>
          <p:spPr>
            <a:xfrm>
              <a:off x="940584" y="1387808"/>
              <a:ext cx="11202046" cy="449523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文本框 13"/>
            <p:cNvSpPr txBox="1"/>
            <p:nvPr/>
          </p:nvSpPr>
          <p:spPr>
            <a:xfrm>
              <a:off x="1110563" y="1610683"/>
              <a:ext cx="10388661" cy="5147029"/>
            </a:xfrm>
            <a:prstGeom prst="rect">
              <a:avLst/>
            </a:prstGeom>
            <a:noFill/>
          </p:spPr>
          <p:txBody>
            <a:bodyPr wrap="square" rtlCol="0">
              <a:spAutoFit/>
            </a:bodyPr>
            <a:lstStyle/>
            <a:p>
              <a:pPr indent="0" algn="ctr" fontAlgn="auto">
                <a:lnSpc>
                  <a:spcPct val="200000"/>
                </a:lnSpc>
                <a:spcBef>
                  <a:spcPct val="0"/>
                </a:spcBef>
                <a:spcAft>
                  <a:spcPct val="0"/>
                </a:spcAft>
                <a:buFont typeface="Wingdings" panose="05000000000000000000" pitchFamily="2" charset="2"/>
                <a:buNone/>
              </a:pPr>
              <a:r>
                <a:rPr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预测1、新高考基于数学核心素养的命题原则</a:t>
              </a:r>
            </a:p>
            <a:p>
              <a:pPr marR="0" lvl="0" indent="0" algn="l" defTabSz="914400" rtl="0" eaLnBrk="0" fontAlgn="base" latinLnBrk="0" hangingPunct="0">
                <a:lnSpc>
                  <a:spcPct val="200000"/>
                </a:lnSpc>
                <a:spcBef>
                  <a:spcPct val="0"/>
                </a:spcBef>
                <a:spcAft>
                  <a:spcPct val="0"/>
                </a:spcAft>
                <a:buClrTx/>
                <a:buSzTx/>
                <a:buFontTx/>
                <a:buNone/>
                <a:defRPr/>
              </a:pPr>
              <a:r>
                <a:rPr lang="en-US" altLang="zh-CN" sz="2400" b="1" kern="0" noProof="0">
                  <a:ln>
                    <a:noFill/>
                  </a:ln>
                  <a:solidFill>
                    <a:srgbClr val="000000"/>
                  </a:solidFill>
                  <a:effectLst/>
                  <a:uLnTx/>
                  <a:uFillTx/>
                  <a:latin typeface="+mn-ea"/>
                  <a:cs typeface="+mn-ea"/>
                  <a:sym typeface="+mn-ea"/>
                </a:rPr>
                <a:t>1</a:t>
              </a:r>
              <a:r>
                <a:rPr lang="zh-CN" altLang="en-US" sz="2400" b="1" kern="0" noProof="0">
                  <a:ln>
                    <a:noFill/>
                  </a:ln>
                  <a:solidFill>
                    <a:srgbClr val="000000"/>
                  </a:solidFill>
                  <a:effectLst/>
                  <a:uLnTx/>
                  <a:uFillTx/>
                  <a:latin typeface="+mn-ea"/>
                  <a:cs typeface="+mn-ea"/>
                  <a:sym typeface="+mn-ea"/>
                </a:rPr>
                <a:t>、围绕数学的核心概念；突出数学的通性通法；设计真实的情境；</a:t>
              </a:r>
            </a:p>
            <a:p>
              <a:pPr marR="0" lvl="0" indent="0" algn="l" defTabSz="914400" rtl="0" eaLnBrk="0" fontAlgn="base" latinLnBrk="0" hangingPunct="0">
                <a:lnSpc>
                  <a:spcPct val="200000"/>
                </a:lnSpc>
                <a:spcBef>
                  <a:spcPct val="0"/>
                </a:spcBef>
                <a:spcAft>
                  <a:spcPct val="0"/>
                </a:spcAft>
                <a:buClrTx/>
                <a:buSzTx/>
                <a:buFontTx/>
                <a:buNone/>
                <a:defRPr/>
              </a:pPr>
              <a:r>
                <a:rPr lang="en-US" altLang="zh-CN" sz="2400" b="1" kern="0" noProof="0">
                  <a:ln>
                    <a:noFill/>
                  </a:ln>
                  <a:solidFill>
                    <a:srgbClr val="000000"/>
                  </a:solidFill>
                  <a:effectLst/>
                  <a:uLnTx/>
                  <a:uFillTx/>
                  <a:latin typeface="+mn-ea"/>
                  <a:cs typeface="+mn-ea"/>
                  <a:sym typeface="+mn-ea"/>
                </a:rPr>
                <a:t>2</a:t>
              </a:r>
              <a:r>
                <a:rPr lang="zh-CN" altLang="en-US" sz="2400" b="1" kern="0" noProof="0">
                  <a:ln>
                    <a:noFill/>
                  </a:ln>
                  <a:solidFill>
                    <a:srgbClr val="000000"/>
                  </a:solidFill>
                  <a:effectLst/>
                  <a:uLnTx/>
                  <a:uFillTx/>
                  <a:latin typeface="+mn-ea"/>
                  <a:cs typeface="+mn-ea"/>
                  <a:sym typeface="+mn-ea"/>
                </a:rPr>
                <a:t>、关注数学的本源性问题（数学的生长点）和有意义的问题（蕴含数学概念或思想方法）；</a:t>
              </a:r>
            </a:p>
            <a:p>
              <a:pPr marR="0" lvl="0" indent="0" algn="l" defTabSz="914400" rtl="0" eaLnBrk="0" fontAlgn="base" latinLnBrk="0" hangingPunct="0">
                <a:lnSpc>
                  <a:spcPct val="200000"/>
                </a:lnSpc>
                <a:spcBef>
                  <a:spcPct val="0"/>
                </a:spcBef>
                <a:spcAft>
                  <a:spcPct val="0"/>
                </a:spcAft>
                <a:buClrTx/>
                <a:buSzTx/>
                <a:buFontTx/>
                <a:buNone/>
                <a:defRPr/>
              </a:pPr>
              <a:r>
                <a:rPr lang="en-US" altLang="zh-CN" sz="2400" b="1" kern="0" noProof="0">
                  <a:ln>
                    <a:noFill/>
                  </a:ln>
                  <a:solidFill>
                    <a:srgbClr val="000000"/>
                  </a:solidFill>
                  <a:effectLst/>
                  <a:uLnTx/>
                  <a:uFillTx/>
                  <a:latin typeface="+mn-ea"/>
                  <a:cs typeface="+mn-ea"/>
                  <a:sym typeface="+mn-ea"/>
                </a:rPr>
                <a:t>3</a:t>
              </a:r>
              <a:r>
                <a:rPr lang="zh-CN" altLang="en-US" sz="2400" b="1" kern="0" noProof="0">
                  <a:ln>
                    <a:noFill/>
                  </a:ln>
                  <a:solidFill>
                    <a:srgbClr val="000000"/>
                  </a:solidFill>
                  <a:effectLst/>
                  <a:uLnTx/>
                  <a:uFillTx/>
                  <a:latin typeface="+mn-ea"/>
                  <a:cs typeface="+mn-ea"/>
                  <a:sym typeface="+mn-ea"/>
                </a:rPr>
                <a:t>、新定义考察成稳定状态，考察范围更加宽泛，创新点不仅在试题形式上，在内容、解法以及结论等都可能创新。</a:t>
              </a:r>
              <a:endParaRPr lang="zh-CN" altLang="en-US" sz="2400" b="1" kern="0" noProof="0">
                <a:ln>
                  <a:noFill/>
                </a:ln>
                <a:solidFill>
                  <a:srgbClr val="000000"/>
                </a:solidFill>
                <a:effectLst/>
                <a:uLnTx/>
                <a:uFillTx/>
                <a:latin typeface="华文中宋" panose="02010600040101010101" pitchFamily="2" charset="-122"/>
                <a:ea typeface="华文中宋" panose="02010600040101010101" pitchFamily="2" charset="-122"/>
                <a:cs typeface="+mn-ea"/>
                <a:sym typeface="+mn-ea"/>
              </a:endParaRPr>
            </a:p>
            <a:p>
              <a:pPr marR="0" lvl="0" indent="0" algn="l" defTabSz="914400" rtl="0" eaLnBrk="0" fontAlgn="base" latinLnBrk="0" hangingPunct="0">
                <a:lnSpc>
                  <a:spcPct val="200000"/>
                </a:lnSpc>
                <a:spcBef>
                  <a:spcPct val="0"/>
                </a:spcBef>
                <a:spcAft>
                  <a:spcPct val="0"/>
                </a:spcAft>
                <a:buClrTx/>
                <a:buSzTx/>
                <a:buFontTx/>
                <a:buNone/>
                <a:defRPr/>
              </a:pPr>
              <a:endParaRPr sz="2400" b="1">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4756" y="1094583"/>
            <a:ext cx="10663004" cy="5048407"/>
            <a:chOff x="940394" y="1294800"/>
            <a:chExt cx="10795847" cy="4614361"/>
          </a:xfrm>
        </p:grpSpPr>
        <p:sp>
          <p:nvSpPr>
            <p:cNvPr id="5" name="矩形 4"/>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940479" y="1294800"/>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文本框 13"/>
            <p:cNvSpPr txBox="1"/>
            <p:nvPr/>
          </p:nvSpPr>
          <p:spPr>
            <a:xfrm>
              <a:off x="1223816" y="1452814"/>
              <a:ext cx="10512425" cy="4246822"/>
            </a:xfrm>
            <a:prstGeom prst="rect">
              <a:avLst/>
            </a:prstGeom>
            <a:noFill/>
          </p:spPr>
          <p:txBody>
            <a:bodyPr wrap="square" rtlCol="0">
              <a:spAutoFit/>
            </a:bodyPr>
            <a:lstStyle/>
            <a:p>
              <a:pPr indent="0" algn="ctr" fontAlgn="auto">
                <a:lnSpc>
                  <a:spcPct val="200000"/>
                </a:lnSpc>
                <a:spcBef>
                  <a:spcPct val="0"/>
                </a:spcBef>
                <a:spcAft>
                  <a:spcPct val="0"/>
                </a:spcAft>
                <a:buFont typeface="Wingdings" panose="05000000000000000000" pitchFamily="2" charset="2"/>
                <a:buNone/>
              </a:pPr>
              <a:r>
                <a:rPr lang="zh-CN" sz="2800">
                  <a:solidFill>
                    <a:srgbClr val="FF0000"/>
                  </a:solidFill>
                  <a:latin typeface="方正粗宋简体" panose="03000509000000000000" charset="-122"/>
                  <a:ea typeface="方正粗宋简体" panose="03000509000000000000" charset="-122"/>
                  <a:cs typeface="方正粗宋简体" panose="03000509000000000000" charset="-122"/>
                  <a:sym typeface="+mn-ea"/>
                </a:rPr>
                <a:t>预测</a:t>
              </a:r>
              <a:r>
                <a:rPr lang="en-US" sz="2800">
                  <a:solidFill>
                    <a:srgbClr val="FF0000"/>
                  </a:solidFill>
                  <a:latin typeface="方正粗宋简体" panose="03000509000000000000" charset="-122"/>
                  <a:ea typeface="方正粗宋简体" panose="03000509000000000000" charset="-122"/>
                  <a:cs typeface="方正粗宋简体" panose="03000509000000000000" charset="-122"/>
                  <a:sym typeface="+mn-ea"/>
                </a:rPr>
                <a:t>2</a:t>
              </a:r>
              <a:r>
                <a:rPr sz="2800">
                  <a:solidFill>
                    <a:srgbClr val="FF0000"/>
                  </a:solidFill>
                  <a:latin typeface="方正粗宋简体" panose="03000509000000000000" charset="-122"/>
                  <a:ea typeface="方正粗宋简体" panose="03000509000000000000" charset="-122"/>
                  <a:cs typeface="方正粗宋简体" panose="03000509000000000000" charset="-122"/>
                  <a:sym typeface="+mn-ea"/>
                </a:rPr>
                <a:t>、</a:t>
              </a:r>
              <a:r>
                <a:rPr lang="zh-CN" sz="2800">
                  <a:solidFill>
                    <a:srgbClr val="FF0000"/>
                  </a:solidFill>
                  <a:latin typeface="方正粗宋简体" panose="03000509000000000000" charset="-122"/>
                  <a:ea typeface="方正粗宋简体" panose="03000509000000000000" charset="-122"/>
                  <a:cs typeface="方正粗宋简体" panose="03000509000000000000" charset="-122"/>
                  <a:sym typeface="+mn-ea"/>
                </a:rPr>
                <a:t>淡化压轴思想，做好“不变”的，研究“可变的”</a:t>
              </a:r>
              <a:endParaRPr sz="3200">
                <a:solidFill>
                  <a:srgbClr val="FF0000"/>
                </a:solidFill>
                <a:latin typeface="方正粗宋简体" panose="03000509000000000000" charset="-122"/>
                <a:ea typeface="方正粗宋简体" panose="03000509000000000000" charset="-122"/>
                <a:cs typeface="方正粗宋简体" panose="03000509000000000000" charset="-122"/>
                <a:sym typeface="+mn-ea"/>
              </a:endParaRPr>
            </a:p>
            <a:p>
              <a:pPr indent="0" algn="just" fontAlgn="auto">
                <a:lnSpc>
                  <a:spcPct val="200000"/>
                </a:lnSpc>
                <a:buNone/>
              </a:pPr>
              <a:r>
                <a:rPr lang="en-US" altLang="zh-CN" sz="2400" b="1">
                  <a:solidFill>
                    <a:schemeClr val="tx1"/>
                  </a:solidFill>
                  <a:latin typeface="华文中宋" panose="02010600040101010101" pitchFamily="2" charset="-122"/>
                  <a:ea typeface="华文中宋" panose="02010600040101010101" pitchFamily="2" charset="-122"/>
                  <a:sym typeface="+mn-ea"/>
                </a:rPr>
                <a:t>1</a:t>
              </a:r>
              <a:r>
                <a:rPr lang="zh-CN" altLang="en-US" sz="2400" b="1">
                  <a:solidFill>
                    <a:schemeClr val="tx1"/>
                  </a:solidFill>
                  <a:latin typeface="华文中宋" panose="02010600040101010101" pitchFamily="2" charset="-122"/>
                  <a:ea typeface="华文中宋" panose="02010600040101010101" pitchFamily="2" charset="-122"/>
                  <a:sym typeface="+mn-ea"/>
                </a:rPr>
                <a:t>、课本（关注传统课本）及课标（解读）是试题创新的基本来源；</a:t>
              </a:r>
              <a:endParaRPr lang="zh-CN" altLang="en-US" sz="2400" b="1">
                <a:solidFill>
                  <a:schemeClr val="tx1"/>
                </a:solidFill>
                <a:latin typeface="华文中宋" panose="02010600040101010101" pitchFamily="2" charset="-122"/>
                <a:ea typeface="华文中宋" panose="02010600040101010101" pitchFamily="2" charset="-122"/>
              </a:endParaRPr>
            </a:p>
            <a:p>
              <a:pPr indent="0" algn="just" fontAlgn="auto">
                <a:lnSpc>
                  <a:spcPct val="200000"/>
                </a:lnSpc>
                <a:buNone/>
              </a:pPr>
              <a:r>
                <a:rPr lang="en-US" altLang="zh-CN" sz="2400" b="1">
                  <a:solidFill>
                    <a:schemeClr val="tx1"/>
                  </a:solidFill>
                  <a:latin typeface="华文中宋" panose="02010600040101010101" pitchFamily="2" charset="-122"/>
                  <a:ea typeface="华文中宋" panose="02010600040101010101" pitchFamily="2" charset="-122"/>
                  <a:sym typeface="+mn-ea"/>
                </a:rPr>
                <a:t>2</a:t>
              </a:r>
              <a:r>
                <a:rPr lang="zh-CN" altLang="en-US" sz="2400" b="1">
                  <a:solidFill>
                    <a:schemeClr val="tx1"/>
                  </a:solidFill>
                  <a:latin typeface="华文中宋" panose="02010600040101010101" pitchFamily="2" charset="-122"/>
                  <a:ea typeface="华文中宋" panose="02010600040101010101" pitchFamily="2" charset="-122"/>
                  <a:sym typeface="+mn-ea"/>
                </a:rPr>
                <a:t>、历届高考真题成为高考备考的绝好材料；</a:t>
              </a:r>
              <a:endParaRPr lang="zh-CN" altLang="en-US" sz="2400" b="1">
                <a:solidFill>
                  <a:schemeClr val="tx1"/>
                </a:solidFill>
                <a:latin typeface="华文中宋" panose="02010600040101010101" pitchFamily="2" charset="-122"/>
                <a:ea typeface="华文中宋" panose="02010600040101010101" pitchFamily="2" charset="-122"/>
              </a:endParaRPr>
            </a:p>
            <a:p>
              <a:pPr indent="0" algn="just" fontAlgn="auto">
                <a:lnSpc>
                  <a:spcPct val="200000"/>
                </a:lnSpc>
                <a:buNone/>
              </a:pPr>
              <a:r>
                <a:rPr lang="en-US" altLang="zh-CN" sz="2400" b="1">
                  <a:solidFill>
                    <a:schemeClr val="tx1"/>
                  </a:solidFill>
                  <a:latin typeface="华文中宋" panose="02010600040101010101" pitchFamily="2" charset="-122"/>
                  <a:ea typeface="华文中宋" panose="02010600040101010101" pitchFamily="2" charset="-122"/>
                  <a:sym typeface="+mn-ea"/>
                </a:rPr>
                <a:t>3</a:t>
              </a:r>
              <a:r>
                <a:rPr lang="zh-CN" altLang="en-US" sz="2400" b="1">
                  <a:solidFill>
                    <a:schemeClr val="tx1"/>
                  </a:solidFill>
                  <a:latin typeface="华文中宋" panose="02010600040101010101" pitchFamily="2" charset="-122"/>
                  <a:ea typeface="华文中宋" panose="02010600040101010101" pitchFamily="2" charset="-122"/>
                  <a:sym typeface="+mn-ea"/>
                </a:rPr>
                <a:t>、高等数学及国内外竞赛试题的基本思想、基本问题或为高考题的命制提供素材；</a:t>
              </a:r>
            </a:p>
            <a:p>
              <a:pPr indent="0" algn="just" fontAlgn="auto">
                <a:lnSpc>
                  <a:spcPct val="200000"/>
                </a:lnSpc>
                <a:buNone/>
              </a:pPr>
              <a:r>
                <a:rPr lang="en-US" altLang="zh-CN" sz="2400" b="1">
                  <a:solidFill>
                    <a:schemeClr val="tx1"/>
                  </a:solidFill>
                  <a:latin typeface="方正粗宋简体" panose="03000509000000000000" charset="-122"/>
                  <a:ea typeface="方正粗宋简体" panose="03000509000000000000" charset="-122"/>
                  <a:cs typeface="方正粗宋简体" panose="03000509000000000000" charset="-122"/>
                  <a:sym typeface="+mn-ea"/>
                </a:rPr>
                <a:t>4</a:t>
              </a:r>
              <a:r>
                <a:rPr lang="zh-CN" altLang="en-US" sz="2400" b="1">
                  <a:solidFill>
                    <a:schemeClr val="tx1"/>
                  </a:solidFill>
                  <a:latin typeface="方正粗宋简体" panose="03000509000000000000" charset="-122"/>
                  <a:ea typeface="方正粗宋简体" panose="03000509000000000000" charset="-122"/>
                  <a:cs typeface="方正粗宋简体" panose="03000509000000000000" charset="-122"/>
                  <a:sym typeface="+mn-ea"/>
                </a:rPr>
                <a:t>、</a:t>
              </a:r>
              <a:r>
                <a:rPr lang="zh-CN" altLang="en-US" sz="2400" b="1">
                  <a:solidFill>
                    <a:schemeClr val="tx1"/>
                  </a:solidFill>
                  <a:latin typeface="华文中宋" panose="02010600040101010101" pitchFamily="2" charset="-122"/>
                  <a:ea typeface="华文中宋" panose="02010600040101010101" pitchFamily="2" charset="-122"/>
                  <a:sym typeface="+mn-ea"/>
                </a:rPr>
                <a:t>难度把控趋于稳定，基本控制在0.55左右，训练不必担心难度上不去；</a:t>
              </a:r>
              <a:endParaRPr sz="2400" b="1">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7530" y="1072515"/>
            <a:ext cx="10652760" cy="5070475"/>
            <a:chOff x="881974" y="1274629"/>
            <a:chExt cx="10785475" cy="4634532"/>
          </a:xfrm>
        </p:grpSpPr>
        <p:sp>
          <p:nvSpPr>
            <p:cNvPr id="5" name="矩形 4"/>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文本框 13"/>
            <p:cNvSpPr txBox="1"/>
            <p:nvPr/>
          </p:nvSpPr>
          <p:spPr>
            <a:xfrm>
              <a:off x="1155024" y="1274629"/>
              <a:ext cx="10512425" cy="4437775"/>
            </a:xfrm>
            <a:prstGeom prst="rect">
              <a:avLst/>
            </a:prstGeom>
            <a:noFill/>
          </p:spPr>
          <p:txBody>
            <a:bodyPr wrap="square" rtlCol="0">
              <a:spAutoFit/>
            </a:bodyPr>
            <a:lstStyle/>
            <a:p>
              <a:pPr indent="0" algn="ctr" fontAlgn="auto">
                <a:lnSpc>
                  <a:spcPct val="130000"/>
                </a:lnSpc>
                <a:spcBef>
                  <a:spcPct val="0"/>
                </a:spcBef>
                <a:spcAft>
                  <a:spcPct val="0"/>
                </a:spcAft>
                <a:buFont typeface="Wingdings" panose="05000000000000000000" pitchFamily="2" charset="2"/>
                <a:buNone/>
              </a:pPr>
              <a:endParaRPr sz="3600">
                <a:solidFill>
                  <a:srgbClr val="FF0000"/>
                </a:solidFill>
                <a:latin typeface="方正粗宋简体" panose="03000509000000000000" charset="-122"/>
                <a:ea typeface="方正粗宋简体" panose="03000509000000000000" charset="-122"/>
                <a:cs typeface="方正粗宋简体" panose="03000509000000000000" charset="-122"/>
                <a:sym typeface="+mn-ea"/>
              </a:endParaRPr>
            </a:p>
            <a:p>
              <a:pPr indent="0" algn="ctr" fontAlgn="auto">
                <a:lnSpc>
                  <a:spcPct val="130000"/>
                </a:lnSpc>
                <a:spcBef>
                  <a:spcPct val="0"/>
                </a:spcBef>
                <a:spcAft>
                  <a:spcPct val="0"/>
                </a:spcAft>
                <a:buFont typeface="Wingdings" panose="05000000000000000000" pitchFamily="2" charset="2"/>
                <a:buNone/>
              </a:pPr>
              <a:r>
                <a:rPr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预测</a:t>
              </a:r>
              <a:r>
                <a:rPr lang="en-US"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3</a:t>
              </a:r>
              <a:r>
                <a:rPr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、试题</a:t>
              </a:r>
              <a:r>
                <a:rPr lang="zh-CN"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创新</a:t>
              </a:r>
              <a:r>
                <a:rPr sz="3600">
                  <a:solidFill>
                    <a:srgbClr val="FF0000"/>
                  </a:solidFill>
                  <a:latin typeface="方正粗宋简体" panose="03000509000000000000" charset="-122"/>
                  <a:ea typeface="方正粗宋简体" panose="03000509000000000000" charset="-122"/>
                  <a:cs typeface="方正粗宋简体" panose="03000509000000000000" charset="-122"/>
                  <a:sym typeface="+mn-ea"/>
                </a:rPr>
                <a:t>基于问题情境、数学文化背景</a:t>
              </a:r>
            </a:p>
            <a:p>
              <a:pPr algn="just">
                <a:lnSpc>
                  <a:spcPct val="150000"/>
                </a:lnSpc>
              </a:pPr>
              <a:endParaRPr sz="2400" b="1">
                <a:sym typeface="+mn-ea"/>
              </a:endParaRPr>
            </a:p>
            <a:p>
              <a:pPr algn="just">
                <a:lnSpc>
                  <a:spcPct val="150000"/>
                </a:lnSpc>
              </a:pPr>
              <a:endParaRPr sz="2400" b="1">
                <a:sym typeface="+mn-ea"/>
              </a:endParaRPr>
            </a:p>
            <a:p>
              <a:pPr algn="just">
                <a:lnSpc>
                  <a:spcPct val="150000"/>
                </a:lnSpc>
              </a:pPr>
              <a:endParaRPr sz="2400" b="1">
                <a:sym typeface="+mn-ea"/>
              </a:endParaRPr>
            </a:p>
            <a:p>
              <a:pPr algn="just">
                <a:lnSpc>
                  <a:spcPct val="150000"/>
                </a:lnSpc>
              </a:pPr>
              <a:endParaRPr sz="2400" b="1">
                <a:sym typeface="+mn-ea"/>
              </a:endParaRPr>
            </a:p>
            <a:p>
              <a:pPr algn="just">
                <a:lnSpc>
                  <a:spcPct val="150000"/>
                </a:lnSpc>
              </a:pPr>
              <a:endParaRPr sz="2400" b="1">
                <a:sym typeface="+mn-ea"/>
              </a:endParaRPr>
            </a:p>
            <a:p>
              <a:pPr algn="just">
                <a:lnSpc>
                  <a:spcPct val="150000"/>
                </a:lnSpc>
              </a:pPr>
              <a:endParaRPr sz="2400" b="1">
                <a:latin typeface="+mn-ea"/>
                <a:sym typeface="+mn-ea"/>
              </a:endParaRPr>
            </a:p>
          </p:txBody>
        </p:sp>
      </p:grpSp>
      <p:pic>
        <p:nvPicPr>
          <p:cNvPr id="69635" name="Picture 2"/>
          <p:cNvPicPr>
            <a:picLocks noChangeAspect="1"/>
          </p:cNvPicPr>
          <p:nvPr/>
        </p:nvPicPr>
        <p:blipFill>
          <a:blip r:embed="rId2"/>
          <a:stretch>
            <a:fillRect/>
          </a:stretch>
        </p:blipFill>
        <p:spPr>
          <a:xfrm>
            <a:off x="545465" y="2686685"/>
            <a:ext cx="5910580" cy="3073400"/>
          </a:xfrm>
          <a:prstGeom prst="rect">
            <a:avLst/>
          </a:prstGeom>
          <a:noFill/>
          <a:ln w="9525">
            <a:noFill/>
          </a:ln>
        </p:spPr>
      </p:pic>
      <p:pic>
        <p:nvPicPr>
          <p:cNvPr id="69636" name="Picture 2"/>
          <p:cNvPicPr>
            <a:picLocks noChangeAspect="1"/>
          </p:cNvPicPr>
          <p:nvPr/>
        </p:nvPicPr>
        <p:blipFill>
          <a:blip r:embed="rId3"/>
          <a:stretch>
            <a:fillRect/>
          </a:stretch>
        </p:blipFill>
        <p:spPr>
          <a:xfrm>
            <a:off x="6584315" y="2680970"/>
            <a:ext cx="5010785" cy="307911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69635"/>
                                        </p:tgtEl>
                                        <p:attrNameLst>
                                          <p:attrName>style.visibility</p:attrName>
                                        </p:attrNameLst>
                                      </p:cBhvr>
                                      <p:to>
                                        <p:strVal val="visible"/>
                                      </p:to>
                                    </p:set>
                                    <p:animEffect transition="in" filter="blinds(horizontal)">
                                      <p:cBhvr>
                                        <p:cTn id="14" dur="500"/>
                                        <p:tgtEl>
                                          <p:spTgt spid="69635"/>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69636"/>
                                        </p:tgtEl>
                                        <p:attrNameLst>
                                          <p:attrName>style.visibility</p:attrName>
                                        </p:attrNameLst>
                                      </p:cBhvr>
                                      <p:to>
                                        <p:strVal val="visible"/>
                                      </p:to>
                                    </p:set>
                                    <p:animEffect transition="in" filter="blinds(horizontal)">
                                      <p:cBhvr>
                                        <p:cTn id="19" dur="5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8" name="等腰三角形 3"/>
          <p:cNvSpPr/>
          <p:nvPr/>
        </p:nvSpPr>
        <p:spPr>
          <a:xfrm rot="10800000" flipH="1" flipV="1">
            <a:off x="9147173" y="1207770"/>
            <a:ext cx="3002627" cy="5699970"/>
          </a:xfrm>
          <a:custGeom>
            <a:avLst/>
            <a:gdLst>
              <a:gd name="connsiteX0" fmla="*/ 0 w 1526356"/>
              <a:gd name="connsiteY0" fmla="*/ 4949508 h 4949508"/>
              <a:gd name="connsiteX1" fmla="*/ 1526356 w 1526356"/>
              <a:gd name="connsiteY1" fmla="*/ 0 h 4949508"/>
              <a:gd name="connsiteX2" fmla="*/ 1526356 w 1526356"/>
              <a:gd name="connsiteY2" fmla="*/ 4949508 h 4949508"/>
              <a:gd name="connsiteX3" fmla="*/ 0 w 1526356"/>
              <a:gd name="connsiteY3" fmla="*/ 4949508 h 4949508"/>
              <a:gd name="connsiteX0-1" fmla="*/ 0 w 2262956"/>
              <a:gd name="connsiteY0-2" fmla="*/ 4949508 h 4949508"/>
              <a:gd name="connsiteX1-3" fmla="*/ 1526356 w 2262956"/>
              <a:gd name="connsiteY1-4" fmla="*/ 0 h 4949508"/>
              <a:gd name="connsiteX2-5" fmla="*/ 1526356 w 2262956"/>
              <a:gd name="connsiteY2-6" fmla="*/ 4949508 h 4949508"/>
              <a:gd name="connsiteX3-7" fmla="*/ 0 w 2262956"/>
              <a:gd name="connsiteY3-8" fmla="*/ 4949508 h 4949508"/>
              <a:gd name="connsiteX0-9" fmla="*/ 0 w 2638532"/>
              <a:gd name="connsiteY0-10" fmla="*/ 5254308 h 5254308"/>
              <a:gd name="connsiteX1-11" fmla="*/ 2497906 w 2638532"/>
              <a:gd name="connsiteY1-12" fmla="*/ 0 h 5254308"/>
              <a:gd name="connsiteX2-13" fmla="*/ 1526356 w 2638532"/>
              <a:gd name="connsiteY2-14" fmla="*/ 5254308 h 5254308"/>
              <a:gd name="connsiteX3-15" fmla="*/ 0 w 2638532"/>
              <a:gd name="connsiteY3-16" fmla="*/ 5254308 h 5254308"/>
              <a:gd name="connsiteX0-17" fmla="*/ 0 w 3029506"/>
              <a:gd name="connsiteY0-18" fmla="*/ 5254308 h 5254308"/>
              <a:gd name="connsiteX1-19" fmla="*/ 2497906 w 3029506"/>
              <a:gd name="connsiteY1-20" fmla="*/ 0 h 5254308"/>
              <a:gd name="connsiteX2-21" fmla="*/ 1526356 w 3029506"/>
              <a:gd name="connsiteY2-22" fmla="*/ 5254308 h 5254308"/>
              <a:gd name="connsiteX3-23" fmla="*/ 0 w 3029506"/>
              <a:gd name="connsiteY3-24" fmla="*/ 5254308 h 5254308"/>
              <a:gd name="connsiteX0-25" fmla="*/ 0 w 2937063"/>
              <a:gd name="connsiteY0-26" fmla="*/ 5254308 h 5254308"/>
              <a:gd name="connsiteX1-27" fmla="*/ 2497906 w 2937063"/>
              <a:gd name="connsiteY1-28" fmla="*/ 0 h 5254308"/>
              <a:gd name="connsiteX2-29" fmla="*/ 1202506 w 2937063"/>
              <a:gd name="connsiteY2-30" fmla="*/ 4949508 h 5254308"/>
              <a:gd name="connsiteX3-31" fmla="*/ 0 w 2937063"/>
              <a:gd name="connsiteY3-32" fmla="*/ 5254308 h 5254308"/>
              <a:gd name="connsiteX0-33" fmla="*/ 0 w 2988353"/>
              <a:gd name="connsiteY0-34" fmla="*/ 5254308 h 5254308"/>
              <a:gd name="connsiteX1-35" fmla="*/ 2497906 w 2988353"/>
              <a:gd name="connsiteY1-36" fmla="*/ 0 h 5254308"/>
              <a:gd name="connsiteX2-37" fmla="*/ 1393006 w 2988353"/>
              <a:gd name="connsiteY2-38" fmla="*/ 5235258 h 5254308"/>
              <a:gd name="connsiteX3-39" fmla="*/ 0 w 2988353"/>
              <a:gd name="connsiteY3-40" fmla="*/ 5254308 h 5254308"/>
              <a:gd name="connsiteX0-41" fmla="*/ 0 w 3002627"/>
              <a:gd name="connsiteY0-42" fmla="*/ 5254308 h 5254308"/>
              <a:gd name="connsiteX1-43" fmla="*/ 2497906 w 3002627"/>
              <a:gd name="connsiteY1-44" fmla="*/ 0 h 5254308"/>
              <a:gd name="connsiteX2-45" fmla="*/ 1393006 w 3002627"/>
              <a:gd name="connsiteY2-46" fmla="*/ 5235258 h 5254308"/>
              <a:gd name="connsiteX3-47" fmla="*/ 0 w 3002627"/>
              <a:gd name="connsiteY3-48" fmla="*/ 5254308 h 5254308"/>
              <a:gd name="connsiteX0-49" fmla="*/ 0 w 3002627"/>
              <a:gd name="connsiteY0-50" fmla="*/ 5254308 h 5254308"/>
              <a:gd name="connsiteX1-51" fmla="*/ 2497906 w 3002627"/>
              <a:gd name="connsiteY1-52" fmla="*/ 0 h 5254308"/>
              <a:gd name="connsiteX2-53" fmla="*/ 1393006 w 3002627"/>
              <a:gd name="connsiteY2-54" fmla="*/ 5235258 h 5254308"/>
              <a:gd name="connsiteX3-55" fmla="*/ 0 w 3002627"/>
              <a:gd name="connsiteY3-56" fmla="*/ 5254308 h 5254308"/>
              <a:gd name="connsiteX0-57" fmla="*/ 0 w 3002627"/>
              <a:gd name="connsiteY0-58" fmla="*/ 5254308 h 5254308"/>
              <a:gd name="connsiteX1-59" fmla="*/ 2497906 w 3002627"/>
              <a:gd name="connsiteY1-60" fmla="*/ 0 h 5254308"/>
              <a:gd name="connsiteX2-61" fmla="*/ 1393006 w 3002627"/>
              <a:gd name="connsiteY2-62" fmla="*/ 5235258 h 5254308"/>
              <a:gd name="connsiteX3-63" fmla="*/ 0 w 3002627"/>
              <a:gd name="connsiteY3-64" fmla="*/ 5254308 h 5254308"/>
              <a:gd name="connsiteX0-65" fmla="*/ 0 w 3002627"/>
              <a:gd name="connsiteY0-66" fmla="*/ 5254308 h 5254308"/>
              <a:gd name="connsiteX1-67" fmla="*/ 2497906 w 3002627"/>
              <a:gd name="connsiteY1-68" fmla="*/ 0 h 5254308"/>
              <a:gd name="connsiteX2-69" fmla="*/ 1393006 w 3002627"/>
              <a:gd name="connsiteY2-70" fmla="*/ 5235258 h 5254308"/>
              <a:gd name="connsiteX3-71" fmla="*/ 0 w 3002627"/>
              <a:gd name="connsiteY3-72" fmla="*/ 5254308 h 5254308"/>
              <a:gd name="connsiteX0-73" fmla="*/ 0 w 3002627"/>
              <a:gd name="connsiteY0-74" fmla="*/ 5254308 h 5254308"/>
              <a:gd name="connsiteX1-75" fmla="*/ 2497906 w 3002627"/>
              <a:gd name="connsiteY1-76" fmla="*/ 0 h 5254308"/>
              <a:gd name="connsiteX2-77" fmla="*/ 1393006 w 3002627"/>
              <a:gd name="connsiteY2-78" fmla="*/ 5235258 h 5254308"/>
              <a:gd name="connsiteX3-79" fmla="*/ 0 w 3002627"/>
              <a:gd name="connsiteY3-80" fmla="*/ 5254308 h 5254308"/>
              <a:gd name="connsiteX0-81" fmla="*/ 0 w 3002627"/>
              <a:gd name="connsiteY0-82" fmla="*/ 5254308 h 5254308"/>
              <a:gd name="connsiteX1-83" fmla="*/ 2497906 w 3002627"/>
              <a:gd name="connsiteY1-84" fmla="*/ 0 h 5254308"/>
              <a:gd name="connsiteX2-85" fmla="*/ 1393006 w 3002627"/>
              <a:gd name="connsiteY2-86" fmla="*/ 5235258 h 5254308"/>
              <a:gd name="connsiteX3-87" fmla="*/ 0 w 3002627"/>
              <a:gd name="connsiteY3-88" fmla="*/ 5254308 h 5254308"/>
              <a:gd name="connsiteX0-89" fmla="*/ 0 w 3002627"/>
              <a:gd name="connsiteY0-90" fmla="*/ 5254308 h 5254308"/>
              <a:gd name="connsiteX1-91" fmla="*/ 2497906 w 3002627"/>
              <a:gd name="connsiteY1-92" fmla="*/ 0 h 5254308"/>
              <a:gd name="connsiteX2-93" fmla="*/ 1393006 w 3002627"/>
              <a:gd name="connsiteY2-94" fmla="*/ 5235258 h 5254308"/>
              <a:gd name="connsiteX3-95" fmla="*/ 0 w 3002627"/>
              <a:gd name="connsiteY3-96" fmla="*/ 5254308 h 5254308"/>
              <a:gd name="connsiteX0-97" fmla="*/ 0 w 3002627"/>
              <a:gd name="connsiteY0-98" fmla="*/ 5254308 h 5254308"/>
              <a:gd name="connsiteX1-99" fmla="*/ 2497906 w 3002627"/>
              <a:gd name="connsiteY1-100" fmla="*/ 0 h 5254308"/>
              <a:gd name="connsiteX2-101" fmla="*/ 1393006 w 3002627"/>
              <a:gd name="connsiteY2-102" fmla="*/ 5254308 h 5254308"/>
              <a:gd name="connsiteX3-103" fmla="*/ 0 w 3002627"/>
              <a:gd name="connsiteY3-104" fmla="*/ 5254308 h 5254308"/>
            </a:gdLst>
            <a:ahLst/>
            <a:cxnLst>
              <a:cxn ang="0">
                <a:pos x="connsiteX0-1" y="connsiteY0-2"/>
              </a:cxn>
              <a:cxn ang="0">
                <a:pos x="connsiteX1-3" y="connsiteY1-4"/>
              </a:cxn>
              <a:cxn ang="0">
                <a:pos x="connsiteX2-5" y="connsiteY2-6"/>
              </a:cxn>
              <a:cxn ang="0">
                <a:pos x="connsiteX3-7" y="connsiteY3-8"/>
              </a:cxn>
            </a:cxnLst>
            <a:rect l="l" t="t" r="r" b="b"/>
            <a:pathLst>
              <a:path w="3002627" h="5254308">
                <a:moveTo>
                  <a:pt x="0" y="5254308"/>
                </a:moveTo>
                <a:cubicBezTo>
                  <a:pt x="2013735" y="3274272"/>
                  <a:pt x="3341671" y="1732386"/>
                  <a:pt x="2497906" y="0"/>
                </a:cubicBezTo>
                <a:cubicBezTo>
                  <a:pt x="3412306" y="1192636"/>
                  <a:pt x="3107506" y="3090122"/>
                  <a:pt x="1393006" y="5254308"/>
                </a:cubicBezTo>
                <a:lnTo>
                  <a:pt x="0" y="5254308"/>
                </a:lnTo>
                <a:close/>
              </a:path>
            </a:pathLst>
          </a:custGeom>
          <a:gradFill flip="none" rotWithShape="1">
            <a:gsLst>
              <a:gs pos="0">
                <a:srgbClr val="5B68EA"/>
              </a:gs>
              <a:gs pos="100000">
                <a:srgbClr val="39D2FC"/>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 name="组合 2"/>
          <p:cNvGrpSpPr/>
          <p:nvPr/>
        </p:nvGrpSpPr>
        <p:grpSpPr>
          <a:xfrm>
            <a:off x="8091805" y="175895"/>
            <a:ext cx="4001770" cy="1121410"/>
            <a:chOff x="12329" y="615"/>
            <a:chExt cx="6302" cy="1766"/>
          </a:xfrm>
        </p:grpSpPr>
        <p:sp>
          <p:nvSpPr>
            <p:cNvPr id="39" name="椭圆 38"/>
            <p:cNvSpPr/>
            <p:nvPr/>
          </p:nvSpPr>
          <p:spPr>
            <a:xfrm rot="15300000">
              <a:off x="15900" y="615"/>
              <a:ext cx="1461" cy="1461"/>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0" name="椭圆 39"/>
            <p:cNvSpPr/>
            <p:nvPr/>
          </p:nvSpPr>
          <p:spPr>
            <a:xfrm rot="15300000">
              <a:off x="14029" y="831"/>
              <a:ext cx="804" cy="804"/>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1" name="椭圆 40"/>
            <p:cNvSpPr/>
            <p:nvPr/>
          </p:nvSpPr>
          <p:spPr>
            <a:xfrm rot="15300000">
              <a:off x="12936" y="1367"/>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2" name="椭圆 41"/>
            <p:cNvSpPr/>
            <p:nvPr/>
          </p:nvSpPr>
          <p:spPr>
            <a:xfrm rot="15300000">
              <a:off x="12329" y="1268"/>
              <a:ext cx="155" cy="155"/>
            </a:xfrm>
            <a:prstGeom prst="ellipse">
              <a:avLst/>
            </a:prstGeom>
            <a:gradFill>
              <a:gsLst>
                <a:gs pos="0">
                  <a:srgbClr val="5B68EA"/>
                </a:gs>
                <a:gs pos="100000">
                  <a:srgbClr val="39D2F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3" name="椭圆 42"/>
            <p:cNvSpPr/>
            <p:nvPr/>
          </p:nvSpPr>
          <p:spPr>
            <a:xfrm rot="15300000">
              <a:off x="13530" y="2012"/>
              <a:ext cx="227" cy="227"/>
            </a:xfrm>
            <a:prstGeom prst="ellipse">
              <a:avLst/>
            </a:prstGeom>
            <a:gradFill>
              <a:gsLst>
                <a:gs pos="0">
                  <a:srgbClr val="5B68EA">
                    <a:alpha val="70000"/>
                  </a:srgbClr>
                </a:gs>
                <a:gs pos="100000">
                  <a:srgbClr val="39D2FC">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4" name="椭圆 43"/>
            <p:cNvSpPr/>
            <p:nvPr/>
          </p:nvSpPr>
          <p:spPr>
            <a:xfrm rot="15300000">
              <a:off x="14964" y="1943"/>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2" name="椭圆 1"/>
            <p:cNvSpPr/>
            <p:nvPr/>
          </p:nvSpPr>
          <p:spPr>
            <a:xfrm rot="15300000">
              <a:off x="18229" y="1392"/>
              <a:ext cx="402" cy="402"/>
            </a:xfrm>
            <a:prstGeom prst="ellipse">
              <a:avLst/>
            </a:prstGeom>
            <a:gradFill>
              <a:gsLst>
                <a:gs pos="0">
                  <a:srgbClr val="5B68EA">
                    <a:alpha val="20000"/>
                  </a:srgbClr>
                </a:gs>
                <a:gs pos="100000">
                  <a:srgbClr val="39D2F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46" name="椭圆 45"/>
            <p:cNvSpPr/>
            <p:nvPr/>
          </p:nvSpPr>
          <p:spPr>
            <a:xfrm rot="15300000">
              <a:off x="17842" y="2019"/>
              <a:ext cx="363" cy="363"/>
            </a:xfrm>
            <a:prstGeom prst="ellipse">
              <a:avLst/>
            </a:prstGeom>
            <a:gradFill>
              <a:gsLst>
                <a:gs pos="0">
                  <a:srgbClr val="5B68EA">
                    <a:alpha val="50000"/>
                  </a:srgbClr>
                </a:gs>
                <a:gs pos="100000">
                  <a:srgbClr val="39D2FC">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pic>
        <p:nvPicPr>
          <p:cNvPr id="114690" name="图片 1"/>
          <p:cNvPicPr>
            <a:picLocks noChangeAspect="1"/>
          </p:cNvPicPr>
          <p:nvPr>
            <p:custDataLst>
              <p:tags r:id="rId1"/>
            </p:custDataLst>
          </p:nvPr>
        </p:nvPicPr>
        <p:blipFill>
          <a:blip r:embed="rId5">
            <a:clrChange>
              <a:clrFrom>
                <a:srgbClr val="FFFFFF">
                  <a:alpha val="100000"/>
                </a:srgbClr>
              </a:clrFrom>
              <a:clrTo>
                <a:srgbClr val="FFFFFF">
                  <a:alpha val="100000"/>
                  <a:alpha val="0"/>
                </a:srgbClr>
              </a:clrTo>
            </a:clrChange>
          </a:blip>
          <a:stretch>
            <a:fillRect/>
          </a:stretch>
        </p:blipFill>
        <p:spPr>
          <a:xfrm>
            <a:off x="7468235" y="2303145"/>
            <a:ext cx="4723765" cy="3509645"/>
          </a:xfrm>
          <a:prstGeom prst="rect">
            <a:avLst/>
          </a:prstGeom>
          <a:noFill/>
          <a:ln w="9525">
            <a:noFill/>
          </a:ln>
        </p:spPr>
      </p:pic>
      <p:sp>
        <p:nvSpPr>
          <p:cNvPr id="114691" name="文本框 2"/>
          <p:cNvSpPr txBox="1"/>
          <p:nvPr/>
        </p:nvSpPr>
        <p:spPr>
          <a:xfrm>
            <a:off x="421640" y="1129030"/>
            <a:ext cx="7477125" cy="1076325"/>
          </a:xfrm>
          <a:prstGeom prst="rect">
            <a:avLst/>
          </a:prstGeom>
          <a:noFill/>
          <a:ln w="9525">
            <a:noFill/>
          </a:ln>
        </p:spPr>
        <p:txBody>
          <a:bodyPr wrap="square">
            <a:spAutoFit/>
          </a:bodyPr>
          <a:lstStyle/>
          <a:p>
            <a:pPr algn="ctr"/>
            <a:r>
              <a:rPr lang="zh-CN" altLang="en-US" sz="3200">
                <a:latin typeface="方正粗宋简体" panose="03000509000000000000" charset="-122"/>
                <a:ea typeface="方正粗宋简体" panose="03000509000000000000" charset="-122"/>
                <a:cs typeface="方正粗宋简体" panose="03000509000000000000" charset="-122"/>
              </a:rPr>
              <a:t>数学核心素养与高考备考</a:t>
            </a:r>
            <a:r>
              <a:rPr lang="zh-CN" altLang="en-US" sz="3200">
                <a:solidFill>
                  <a:srgbClr val="FF0000"/>
                </a:solidFill>
                <a:latin typeface="方正粗宋简体" panose="03000509000000000000" charset="-122"/>
                <a:ea typeface="方正粗宋简体" panose="03000509000000000000" charset="-122"/>
                <a:cs typeface="方正粗宋简体" panose="03000509000000000000" charset="-122"/>
              </a:rPr>
              <a:t>    </a:t>
            </a:r>
            <a:endParaRPr lang="en-US" altLang="zh-CN" sz="3200">
              <a:solidFill>
                <a:srgbClr val="FF0000"/>
              </a:solidFill>
              <a:latin typeface="方正粗宋简体" panose="03000509000000000000" charset="-122"/>
              <a:ea typeface="方正粗宋简体" panose="03000509000000000000" charset="-122"/>
              <a:cs typeface="方正粗宋简体" panose="03000509000000000000" charset="-122"/>
            </a:endParaRPr>
          </a:p>
          <a:p>
            <a:pPr algn="ctr"/>
            <a:r>
              <a:rPr lang="zh-CN" altLang="en-US" sz="3200">
                <a:solidFill>
                  <a:srgbClr val="FF0000"/>
                </a:solidFill>
                <a:latin typeface="方正粗宋简体" panose="03000509000000000000" charset="-122"/>
                <a:ea typeface="方正粗宋简体" panose="03000509000000000000" charset="-122"/>
                <a:cs typeface="方正粗宋简体" panose="03000509000000000000" charset="-122"/>
              </a:rPr>
              <a:t>  考什么？  怎么考？   怎么办？</a:t>
            </a:r>
          </a:p>
        </p:txBody>
      </p:sp>
      <p:sp>
        <p:nvSpPr>
          <p:cNvPr id="4" name="文本框 3"/>
          <p:cNvSpPr txBox="1"/>
          <p:nvPr/>
        </p:nvSpPr>
        <p:spPr>
          <a:xfrm>
            <a:off x="1850390" y="2875915"/>
            <a:ext cx="4798060" cy="829945"/>
          </a:xfrm>
          <a:prstGeom prst="rect">
            <a:avLst/>
          </a:prstGeom>
          <a:noFill/>
        </p:spPr>
        <p:txBody>
          <a:bodyPr wrap="none" rtlCol="0" anchor="t">
            <a:spAutoFit/>
          </a:bodyPr>
          <a:lstStyle/>
          <a:p>
            <a:r>
              <a:rPr lang="en-US" altLang="zh-CN" sz="4800">
                <a:ln w="22225">
                  <a:noFill/>
                  <a:prstDash val="solid"/>
                </a:ln>
                <a:solidFill>
                  <a:srgbClr val="FF0000"/>
                </a:solidFill>
                <a:latin typeface="方正粗宋简体" panose="03000509000000000000" charset="-122"/>
                <a:ea typeface="方正粗宋简体" panose="03000509000000000000" charset="-122"/>
                <a:sym typeface="+mn-ea"/>
              </a:rPr>
              <a:t>--- </a:t>
            </a:r>
            <a:r>
              <a:rPr lang="zh-CN" altLang="en-US" sz="4800">
                <a:ln w="22225">
                  <a:noFill/>
                  <a:prstDash val="solid"/>
                </a:ln>
                <a:solidFill>
                  <a:srgbClr val="FF0000"/>
                </a:solidFill>
                <a:latin typeface="方正粗宋简体" panose="03000509000000000000" charset="-122"/>
                <a:ea typeface="方正粗宋简体" panose="03000509000000000000" charset="-122"/>
                <a:sym typeface="+mn-ea"/>
              </a:rPr>
              <a:t>交流与提升 </a:t>
            </a:r>
            <a:r>
              <a:rPr lang="en-US" altLang="zh-CN" sz="4800">
                <a:ln w="22225">
                  <a:noFill/>
                  <a:prstDash val="solid"/>
                </a:ln>
                <a:solidFill>
                  <a:srgbClr val="FF0000"/>
                </a:solidFill>
                <a:latin typeface="方正粗宋简体" panose="03000509000000000000" charset="-122"/>
                <a:ea typeface="方正粗宋简体" panose="03000509000000000000"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4482" name="内容占位符 2"/>
          <p:cNvSpPr>
            <a:spLocks noGrp="1"/>
          </p:cNvSpPr>
          <p:nvPr/>
        </p:nvSpPr>
        <p:spPr>
          <a:xfrm>
            <a:off x="887095" y="1616710"/>
            <a:ext cx="10417810" cy="4267835"/>
          </a:xfrm>
          <a:prstGeom prst="rect">
            <a:avLst/>
          </a:prstGeom>
          <a:noFill/>
          <a:ln>
            <a:noFill/>
          </a:ln>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zh-CN" altLang="en-US" sz="2400">
              <a:latin typeface="微软雅黑" panose="020B0503020204020204" charset="-122"/>
              <a:ea typeface="微软雅黑" panose="020B0503020204020204" charset="-122"/>
              <a:cs typeface="微软雅黑" panose="020B0503020204020204" charset="-122"/>
            </a:endParaRPr>
          </a:p>
          <a:p>
            <a:pPr marL="0" indent="0" algn="ctr">
              <a:lnSpc>
                <a:spcPct val="100000"/>
              </a:lnSpc>
              <a:buNone/>
            </a:pPr>
            <a:r>
              <a:rPr lang="zh-CN" altLang="en-US" sz="4800">
                <a:solidFill>
                  <a:srgbClr val="FF0000"/>
                </a:solidFill>
                <a:latin typeface="方正粗宋简体" panose="03000509000000000000" charset="-122"/>
                <a:ea typeface="方正粗宋简体" panose="03000509000000000000" charset="-122"/>
                <a:cs typeface="方正粗宋简体" panose="03000509000000000000" charset="-122"/>
              </a:rPr>
              <a:t>衷心祝愿各位老师同学</a:t>
            </a:r>
          </a:p>
          <a:p>
            <a:pPr marL="0" indent="0" algn="ctr">
              <a:lnSpc>
                <a:spcPct val="100000"/>
              </a:lnSpc>
              <a:buNone/>
            </a:pPr>
            <a:r>
              <a:rPr lang="zh-CN" altLang="en-US" sz="4800">
                <a:solidFill>
                  <a:srgbClr val="FF0000"/>
                </a:solidFill>
                <a:latin typeface="方正粗宋简体" panose="03000509000000000000" charset="-122"/>
                <a:ea typeface="方正粗宋简体" panose="03000509000000000000" charset="-122"/>
                <a:cs typeface="方正粗宋简体" panose="03000509000000000000" charset="-122"/>
              </a:rPr>
              <a:t>在</a:t>
            </a:r>
            <a:r>
              <a:rPr lang="en-US" altLang="zh-CN" sz="4800">
                <a:solidFill>
                  <a:srgbClr val="FF0000"/>
                </a:solidFill>
                <a:latin typeface="方正粗宋简体" panose="03000509000000000000" charset="-122"/>
                <a:ea typeface="方正粗宋简体" panose="03000509000000000000" charset="-122"/>
                <a:cs typeface="方正粗宋简体" panose="03000509000000000000" charset="-122"/>
              </a:rPr>
              <a:t>2021</a:t>
            </a:r>
            <a:r>
              <a:rPr lang="zh-CN" altLang="en-US" sz="4800">
                <a:solidFill>
                  <a:srgbClr val="FF0000"/>
                </a:solidFill>
                <a:latin typeface="方正粗宋简体" panose="03000509000000000000" charset="-122"/>
                <a:ea typeface="方正粗宋简体" panose="03000509000000000000" charset="-122"/>
                <a:cs typeface="方正粗宋简体" panose="03000509000000000000" charset="-122"/>
              </a:rPr>
              <a:t>年高考中取得卓越的成就！</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4482">
                                            <p:txEl>
                                              <p:pRg st="1" end="1"/>
                                            </p:txEl>
                                          </p:spTgt>
                                        </p:tgtEl>
                                        <p:attrNameLst>
                                          <p:attrName>style.visibility</p:attrName>
                                        </p:attrNameLst>
                                      </p:cBhvr>
                                      <p:to>
                                        <p:strVal val="visible"/>
                                      </p:to>
                                    </p:set>
                                    <p:animEffect transition="in" filter="blinds(horizontal)">
                                      <p:cBhvr>
                                        <p:cTn id="7" dur="500"/>
                                        <p:tgtEl>
                                          <p:spTgt spid="40448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4482">
                                            <p:txEl>
                                              <p:pRg st="2" end="2"/>
                                            </p:txEl>
                                          </p:spTgt>
                                        </p:tgtEl>
                                        <p:attrNameLst>
                                          <p:attrName>style.visibility</p:attrName>
                                        </p:attrNameLst>
                                      </p:cBhvr>
                                      <p:to>
                                        <p:strVal val="visible"/>
                                      </p:to>
                                    </p:set>
                                    <p:animEffect transition="in" filter="blinds(horizontal)">
                                      <p:cBhvr>
                                        <p:cTn id="12" dur="500"/>
                                        <p:tgtEl>
                                          <p:spTgt spid="4044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9125" y="914821"/>
            <a:ext cx="10709910" cy="5333579"/>
            <a:chOff x="881974" y="1303506"/>
            <a:chExt cx="10709910" cy="4605655"/>
          </a:xfrm>
        </p:grpSpPr>
        <p:sp>
          <p:nvSpPr>
            <p:cNvPr id="5" name="矩形 4"/>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3" name="文本框 2"/>
          <p:cNvSpPr txBox="1"/>
          <p:nvPr/>
        </p:nvSpPr>
        <p:spPr>
          <a:xfrm>
            <a:off x="2218690" y="429260"/>
            <a:ext cx="7753985" cy="583565"/>
          </a:xfrm>
          <a:prstGeom prst="rect">
            <a:avLst/>
          </a:prstGeom>
          <a:noFill/>
        </p:spPr>
        <p:txBody>
          <a:bodyPr wrap="square" rtlCol="0">
            <a:spAutoFit/>
          </a:bodyPr>
          <a:lstStyle/>
          <a:p>
            <a:r>
              <a:rPr lang="zh-CN" altLang="en-US" sz="3200" b="1">
                <a:solidFill>
                  <a:srgbClr val="C00000"/>
                </a:solidFill>
                <a:latin typeface="方正粗黑宋简体" panose="02000000000000000000" charset="-122"/>
                <a:ea typeface="方正粗黑宋简体" panose="02000000000000000000" charset="-122"/>
              </a:rPr>
              <a:t>全国八省市适应性考试试题总体评价</a:t>
            </a:r>
          </a:p>
        </p:txBody>
      </p:sp>
      <p:sp>
        <p:nvSpPr>
          <p:cNvPr id="2" name="文本框 1"/>
          <p:cNvSpPr txBox="1"/>
          <p:nvPr/>
        </p:nvSpPr>
        <p:spPr>
          <a:xfrm>
            <a:off x="1002030" y="1144270"/>
            <a:ext cx="10683240" cy="4838700"/>
          </a:xfrm>
          <a:prstGeom prst="rect">
            <a:avLst/>
          </a:prstGeom>
          <a:noFill/>
        </p:spPr>
        <p:txBody>
          <a:bodyPr wrap="square" rtlCol="0">
            <a:spAutoFit/>
          </a:bodyPr>
          <a:lstStyle/>
          <a:p>
            <a:pPr algn="ctr"/>
            <a:r>
              <a:rPr lang="zh-CN" sz="2800" b="1">
                <a:latin typeface="微软雅黑" panose="020B0503020204020204" charset="-122"/>
                <a:ea typeface="微软雅黑" panose="020B0503020204020204" charset="-122"/>
                <a:cs typeface="微软雅黑" panose="020B0503020204020204" charset="-122"/>
                <a:sym typeface="+mn-ea"/>
              </a:rPr>
              <a:t>三、落实了高考评价体系的要求</a:t>
            </a:r>
            <a:r>
              <a:rPr lang="zh-CN" altLang="en-US" sz="2800" b="1">
                <a:latin typeface="微软雅黑" panose="020B0503020204020204" charset="-122"/>
                <a:ea typeface="微软雅黑" panose="020B0503020204020204" charset="-122"/>
                <a:cs typeface="微软雅黑" panose="020B0503020204020204" charset="-122"/>
                <a:sym typeface="+mn-ea"/>
              </a:rPr>
              <a:t>，</a:t>
            </a:r>
            <a:r>
              <a:rPr lang="zh-CN" sz="2800" b="1">
                <a:latin typeface="微软雅黑" panose="020B0503020204020204" charset="-122"/>
                <a:ea typeface="微软雅黑" panose="020B0503020204020204" charset="-122"/>
                <a:cs typeface="微软雅黑" panose="020B0503020204020204" charset="-122"/>
                <a:sym typeface="+mn-ea"/>
              </a:rPr>
              <a:t>创新点凸显</a:t>
            </a:r>
          </a:p>
          <a:p>
            <a:pPr algn="just">
              <a:lnSpc>
                <a:spcPct val="130000"/>
              </a:lnSpc>
              <a:spcBef>
                <a:spcPct val="0"/>
              </a:spcBef>
              <a:spcAft>
                <a:spcPct val="0"/>
              </a:spcAft>
              <a:buClrTx/>
              <a:buSzTx/>
              <a:buFont typeface="Wingdings" panose="05000000000000000000" pitchFamily="2" charset="2"/>
            </a:pPr>
            <a:r>
              <a:rPr altLang="zh-CN" sz="2400">
                <a:sym typeface="+mn-ea"/>
              </a:rPr>
              <a:t>         </a:t>
            </a:r>
            <a:r>
              <a:rPr lang="zh-CN" sz="2400" b="1">
                <a:latin typeface="仿宋" panose="02010609060101010101" charset="-122"/>
                <a:ea typeface="仿宋" panose="02010609060101010101" charset="-122"/>
                <a:cs typeface="仿宋" panose="02010609060101010101" charset="-122"/>
                <a:sym typeface="+mn-ea"/>
              </a:rPr>
              <a:t>对数学应用意识的考察保持平稳，阅读量看似减少，但阅读难度并未降低，在审题上，对考生的阅读、观察，对</a:t>
            </a:r>
            <a:r>
              <a:rPr lang="en-US" altLang="zh-CN" sz="2400" b="1">
                <a:latin typeface="仿宋" panose="02010609060101010101" charset="-122"/>
                <a:ea typeface="仿宋" panose="02010609060101010101" charset="-122"/>
                <a:cs typeface="仿宋" panose="02010609060101010101" charset="-122"/>
                <a:sym typeface="+mn-ea"/>
              </a:rPr>
              <a:t>“</a:t>
            </a:r>
            <a:r>
              <a:rPr lang="zh-CN" altLang="en-US" sz="2400" b="1">
                <a:latin typeface="仿宋" panose="02010609060101010101" charset="-122"/>
                <a:ea typeface="仿宋" panose="02010609060101010101" charset="-122"/>
                <a:cs typeface="仿宋" panose="02010609060101010101" charset="-122"/>
                <a:sym typeface="+mn-ea"/>
              </a:rPr>
              <a:t>四基</a:t>
            </a:r>
            <a:r>
              <a:rPr lang="en-US" altLang="zh-CN" sz="2400" b="1">
                <a:latin typeface="仿宋" panose="02010609060101010101" charset="-122"/>
                <a:ea typeface="仿宋" panose="02010609060101010101" charset="-122"/>
                <a:cs typeface="仿宋" panose="02010609060101010101" charset="-122"/>
                <a:sym typeface="+mn-ea"/>
              </a:rPr>
              <a:t>”“</a:t>
            </a:r>
            <a:r>
              <a:rPr lang="zh-CN" altLang="en-US" sz="2400" b="1">
                <a:latin typeface="仿宋" panose="02010609060101010101" charset="-122"/>
                <a:ea typeface="仿宋" panose="02010609060101010101" charset="-122"/>
                <a:cs typeface="仿宋" panose="02010609060101010101" charset="-122"/>
                <a:sym typeface="+mn-ea"/>
              </a:rPr>
              <a:t>四能</a:t>
            </a:r>
            <a:r>
              <a:rPr lang="en-US" altLang="zh-CN" sz="2400" b="1">
                <a:latin typeface="仿宋" panose="02010609060101010101" charset="-122"/>
                <a:ea typeface="仿宋" panose="02010609060101010101" charset="-122"/>
                <a:cs typeface="仿宋" panose="02010609060101010101" charset="-122"/>
                <a:sym typeface="+mn-ea"/>
              </a:rPr>
              <a:t>”</a:t>
            </a:r>
            <a:r>
              <a:rPr lang="zh-CN" sz="2400" b="1">
                <a:latin typeface="仿宋" panose="02010609060101010101" charset="-122"/>
                <a:ea typeface="仿宋" panose="02010609060101010101" charset="-122"/>
                <a:cs typeface="仿宋" panose="02010609060101010101" charset="-122"/>
                <a:sym typeface="+mn-ea"/>
              </a:rPr>
              <a:t>的设计方案要求较高（比如第</a:t>
            </a:r>
            <a:r>
              <a:rPr lang="en-US" altLang="zh-CN" sz="2400" b="1">
                <a:latin typeface="仿宋" panose="02010609060101010101" charset="-122"/>
                <a:ea typeface="仿宋" panose="02010609060101010101" charset="-122"/>
                <a:cs typeface="仿宋" panose="02010609060101010101" charset="-122"/>
                <a:sym typeface="+mn-ea"/>
              </a:rPr>
              <a:t>20</a:t>
            </a:r>
            <a:r>
              <a:rPr lang="zh-CN" sz="2400" b="1">
                <a:latin typeface="仿宋" panose="02010609060101010101" charset="-122"/>
                <a:ea typeface="仿宋" panose="02010609060101010101" charset="-122"/>
                <a:cs typeface="仿宋" panose="02010609060101010101" charset="-122"/>
                <a:sym typeface="+mn-ea"/>
              </a:rPr>
              <a:t>题），压轴题回归传统。概括有四大变化：</a:t>
            </a:r>
          </a:p>
          <a:p>
            <a:pPr algn="just">
              <a:lnSpc>
                <a:spcPct val="130000"/>
              </a:lnSpc>
              <a:spcBef>
                <a:spcPct val="0"/>
              </a:spcBef>
              <a:spcAft>
                <a:spcPct val="0"/>
              </a:spcAft>
              <a:buClrTx/>
              <a:buSzTx/>
              <a:buFont typeface="Wingdings" panose="05000000000000000000" pitchFamily="2" charset="2"/>
            </a:pPr>
            <a:r>
              <a:rPr lang="zh-CN" sz="2400" b="1">
                <a:latin typeface="仿宋" panose="02010609060101010101" charset="-122"/>
                <a:ea typeface="仿宋" panose="02010609060101010101" charset="-122"/>
                <a:cs typeface="仿宋" panose="02010609060101010101" charset="-122"/>
                <a:sym typeface="+mn-ea"/>
              </a:rPr>
              <a:t>  1、填空题出现了不确定性答案填空，如第15题；</a:t>
            </a:r>
          </a:p>
          <a:p>
            <a:pPr algn="just">
              <a:lnSpc>
                <a:spcPct val="130000"/>
              </a:lnSpc>
              <a:spcBef>
                <a:spcPct val="0"/>
              </a:spcBef>
              <a:spcAft>
                <a:spcPct val="0"/>
              </a:spcAft>
              <a:buClrTx/>
              <a:buSzTx/>
              <a:buFont typeface="Wingdings" panose="05000000000000000000" pitchFamily="2" charset="2"/>
            </a:pPr>
            <a:r>
              <a:rPr lang="zh-CN" sz="2400" b="1">
                <a:latin typeface="仿宋" panose="02010609060101010101" charset="-122"/>
                <a:ea typeface="仿宋" panose="02010609060101010101" charset="-122"/>
                <a:cs typeface="仿宋" panose="02010609060101010101" charset="-122"/>
                <a:sym typeface="+mn-ea"/>
              </a:rPr>
              <a:t>  2、多选题分数结构有调整，部分选对只得2分！增加了得分难度；  </a:t>
            </a:r>
          </a:p>
          <a:p>
            <a:pPr algn="just">
              <a:lnSpc>
                <a:spcPct val="130000"/>
              </a:lnSpc>
              <a:spcBef>
                <a:spcPct val="0"/>
              </a:spcBef>
              <a:spcAft>
                <a:spcPct val="0"/>
              </a:spcAft>
              <a:buClrTx/>
              <a:buSzTx/>
              <a:buFont typeface="Wingdings" panose="05000000000000000000" pitchFamily="2" charset="2"/>
            </a:pPr>
            <a:r>
              <a:rPr lang="zh-CN" sz="2400" b="1">
                <a:latin typeface="仿宋" panose="02010609060101010101" charset="-122"/>
                <a:ea typeface="仿宋" panose="02010609060101010101" charset="-122"/>
                <a:cs typeface="仿宋" panose="02010609060101010101" charset="-122"/>
                <a:sym typeface="+mn-ea"/>
              </a:rPr>
              <a:t>  3、考点调整，第21题解析几何题考了</a:t>
            </a:r>
            <a:r>
              <a:rPr lang="en-US" altLang="zh-CN" sz="2400" b="1">
                <a:latin typeface="仿宋" panose="02010609060101010101" charset="-122"/>
                <a:ea typeface="仿宋" panose="02010609060101010101" charset="-122"/>
                <a:cs typeface="仿宋" panose="02010609060101010101" charset="-122"/>
                <a:sym typeface="+mn-ea"/>
              </a:rPr>
              <a:t>“</a:t>
            </a:r>
            <a:r>
              <a:rPr lang="zh-CN" sz="2400" b="1">
                <a:latin typeface="仿宋" panose="02010609060101010101" charset="-122"/>
                <a:ea typeface="仿宋" panose="02010609060101010101" charset="-122"/>
                <a:cs typeface="仿宋" panose="02010609060101010101" charset="-122"/>
                <a:sym typeface="+mn-ea"/>
              </a:rPr>
              <a:t>双曲线</a:t>
            </a:r>
            <a:r>
              <a:rPr lang="en-US" altLang="zh-CN" sz="2400" b="1">
                <a:latin typeface="仿宋" panose="02010609060101010101" charset="-122"/>
                <a:ea typeface="仿宋" panose="02010609060101010101" charset="-122"/>
                <a:cs typeface="仿宋" panose="02010609060101010101" charset="-122"/>
                <a:sym typeface="+mn-ea"/>
              </a:rPr>
              <a:t>”</a:t>
            </a:r>
            <a:r>
              <a:rPr lang="zh-CN" sz="2400" b="1">
                <a:latin typeface="仿宋" panose="02010609060101010101" charset="-122"/>
                <a:ea typeface="仿宋" panose="02010609060101010101" charset="-122"/>
                <a:cs typeface="仿宋" panose="02010609060101010101" charset="-122"/>
                <a:sym typeface="+mn-ea"/>
              </a:rPr>
              <a:t>；</a:t>
            </a:r>
          </a:p>
          <a:p>
            <a:pPr algn="just">
              <a:lnSpc>
                <a:spcPct val="130000"/>
              </a:lnSpc>
              <a:spcBef>
                <a:spcPct val="0"/>
              </a:spcBef>
              <a:spcAft>
                <a:spcPct val="0"/>
              </a:spcAft>
              <a:buClrTx/>
              <a:buSzTx/>
              <a:buFont typeface="Wingdings" panose="05000000000000000000" pitchFamily="2" charset="2"/>
            </a:pPr>
            <a:r>
              <a:rPr lang="zh-CN" sz="2400" b="1">
                <a:latin typeface="仿宋" panose="02010609060101010101" charset="-122"/>
                <a:ea typeface="仿宋" panose="02010609060101010101" charset="-122"/>
                <a:cs typeface="仿宋" panose="02010609060101010101" charset="-122"/>
                <a:sym typeface="+mn-ea"/>
              </a:rPr>
              <a:t>  4、第20题立体几何背景及考点令人耳目一新。以大兴机场建设成就、大学微分几何为背景，考察新定义</a:t>
            </a:r>
            <a:r>
              <a:rPr lang="en-US" altLang="zh-CN" sz="2400" b="1">
                <a:latin typeface="仿宋" panose="02010609060101010101" charset="-122"/>
                <a:ea typeface="仿宋" panose="02010609060101010101" charset="-122"/>
                <a:cs typeface="仿宋" panose="02010609060101010101" charset="-122"/>
                <a:sym typeface="+mn-ea"/>
              </a:rPr>
              <a:t>”</a:t>
            </a:r>
            <a:r>
              <a:rPr lang="zh-CN" altLang="en-US" sz="2400" b="1">
                <a:latin typeface="仿宋" panose="02010609060101010101" charset="-122"/>
                <a:ea typeface="仿宋" panose="02010609060101010101" charset="-122"/>
                <a:cs typeface="仿宋" panose="02010609060101010101" charset="-122"/>
                <a:sym typeface="Arial" panose="020B0604020202020204" pitchFamily="34" charset="0"/>
              </a:rPr>
              <a:t>空间弯曲性</a:t>
            </a:r>
            <a:r>
              <a:rPr lang="en-US" altLang="zh-CN" sz="2400" b="1">
                <a:latin typeface="仿宋" panose="02010609060101010101" charset="-122"/>
                <a:ea typeface="仿宋" panose="02010609060101010101" charset="-122"/>
                <a:cs typeface="仿宋" panose="02010609060101010101" charset="-122"/>
                <a:sym typeface="Arial" panose="020B0604020202020204" pitchFamily="34" charset="0"/>
              </a:rPr>
              <a:t>”---“</a:t>
            </a:r>
            <a:r>
              <a:rPr lang="zh-CN" altLang="en-US" sz="2400" b="1">
                <a:latin typeface="仿宋" panose="02010609060101010101" charset="-122"/>
                <a:ea typeface="仿宋" panose="02010609060101010101" charset="-122"/>
                <a:cs typeface="仿宋" panose="02010609060101010101" charset="-122"/>
                <a:sym typeface="Arial" panose="020B0604020202020204" pitchFamily="34" charset="0"/>
              </a:rPr>
              <a:t>曲率”</a:t>
            </a:r>
            <a:r>
              <a:rPr lang="zh-CN" sz="2400" b="1">
                <a:latin typeface="仿宋" panose="02010609060101010101" charset="-122"/>
                <a:ea typeface="仿宋" panose="02010609060101010101" charset="-122"/>
                <a:cs typeface="仿宋" panose="02010609060101010101" charset="-122"/>
                <a:sym typeface="+mn-ea"/>
              </a:rPr>
              <a:t>，对阅读理解要求较高，最为亮点。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9125" y="1046266"/>
            <a:ext cx="10709910" cy="5333579"/>
            <a:chOff x="881974" y="1303506"/>
            <a:chExt cx="10709910" cy="4605655"/>
          </a:xfrm>
        </p:grpSpPr>
        <p:sp>
          <p:nvSpPr>
            <p:cNvPr id="5" name="矩形 4"/>
            <p:cNvSpPr/>
            <p:nvPr/>
          </p:nvSpPr>
          <p:spPr>
            <a:xfrm>
              <a:off x="940394" y="1387961"/>
              <a:ext cx="10651490" cy="45212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斜纹 5"/>
            <p:cNvSpPr/>
            <p:nvPr/>
          </p:nvSpPr>
          <p:spPr>
            <a:xfrm>
              <a:off x="881974" y="1303506"/>
              <a:ext cx="1108953" cy="1108953"/>
            </a:xfrm>
            <a:prstGeom prst="diagStripe">
              <a:avLst/>
            </a:prstGeom>
            <a:gradFill>
              <a:gsLst>
                <a:gs pos="0">
                  <a:srgbClr val="00B0F0">
                    <a:alpha val="64000"/>
                  </a:srgbClr>
                </a:gs>
                <a:gs pos="99000">
                  <a:srgbClr val="0070C0">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3" name="文本框 2"/>
          <p:cNvSpPr txBox="1"/>
          <p:nvPr/>
        </p:nvSpPr>
        <p:spPr>
          <a:xfrm>
            <a:off x="2218690" y="429260"/>
            <a:ext cx="7753985" cy="583565"/>
          </a:xfrm>
          <a:prstGeom prst="rect">
            <a:avLst/>
          </a:prstGeom>
          <a:noFill/>
        </p:spPr>
        <p:txBody>
          <a:bodyPr wrap="square" rtlCol="0">
            <a:spAutoFit/>
          </a:bodyPr>
          <a:lstStyle/>
          <a:p>
            <a:r>
              <a:rPr lang="zh-CN" altLang="en-US" sz="3200" b="1">
                <a:solidFill>
                  <a:srgbClr val="C00000"/>
                </a:solidFill>
                <a:latin typeface="方正粗黑宋简体" panose="02000000000000000000" charset="-122"/>
                <a:ea typeface="方正粗黑宋简体" panose="02000000000000000000" charset="-122"/>
              </a:rPr>
              <a:t>全国八省市适应性考试试题总体评价</a:t>
            </a:r>
          </a:p>
        </p:txBody>
      </p:sp>
      <p:sp>
        <p:nvSpPr>
          <p:cNvPr id="2" name="文本框 1"/>
          <p:cNvSpPr txBox="1"/>
          <p:nvPr/>
        </p:nvSpPr>
        <p:spPr>
          <a:xfrm>
            <a:off x="720725" y="1729105"/>
            <a:ext cx="10749280" cy="3399790"/>
          </a:xfrm>
          <a:prstGeom prst="rect">
            <a:avLst/>
          </a:prstGeom>
          <a:noFill/>
        </p:spPr>
        <p:txBody>
          <a:bodyPr wrap="square" rtlCol="0">
            <a:spAutoFit/>
          </a:bodyPr>
          <a:lstStyle/>
          <a:p>
            <a:pPr algn="ctr"/>
            <a:r>
              <a:rPr lang="zh-CN" sz="2800" b="1">
                <a:latin typeface="微软雅黑" panose="020B0503020204020204" charset="-122"/>
                <a:ea typeface="微软雅黑" panose="020B0503020204020204" charset="-122"/>
                <a:cs typeface="微软雅黑" panose="020B0503020204020204" charset="-122"/>
                <a:sym typeface="+mn-ea"/>
              </a:rPr>
              <a:t>四、对探索新高考的新模式起到了推动作用</a:t>
            </a:r>
          </a:p>
          <a:p>
            <a:pPr algn="just">
              <a:lnSpc>
                <a:spcPct val="130000"/>
              </a:lnSpc>
              <a:spcBef>
                <a:spcPct val="0"/>
              </a:spcBef>
              <a:spcAft>
                <a:spcPct val="0"/>
              </a:spcAft>
              <a:buClrTx/>
              <a:buSzTx/>
              <a:buFont typeface="Wingdings" panose="05000000000000000000" pitchFamily="2" charset="2"/>
            </a:pPr>
            <a:r>
              <a:rPr altLang="zh-CN" sz="2400">
                <a:sym typeface="+mn-ea"/>
              </a:rPr>
              <a:t>         </a:t>
            </a:r>
          </a:p>
          <a:p>
            <a:pPr algn="just">
              <a:lnSpc>
                <a:spcPct val="130000"/>
              </a:lnSpc>
              <a:spcBef>
                <a:spcPct val="0"/>
              </a:spcBef>
              <a:spcAft>
                <a:spcPct val="0"/>
              </a:spcAft>
              <a:buClrTx/>
              <a:buSzTx/>
              <a:buFont typeface="Wingdings" panose="05000000000000000000" pitchFamily="2" charset="2"/>
            </a:pPr>
            <a:r>
              <a:rPr altLang="zh-CN" sz="2400">
                <a:sym typeface="+mn-ea"/>
              </a:rPr>
              <a:t>       </a:t>
            </a:r>
            <a:r>
              <a:rPr altLang="zh-CN" sz="2400" b="1">
                <a:sym typeface="+mn-ea"/>
              </a:rPr>
              <a:t>   </a:t>
            </a:r>
            <a:r>
              <a:rPr lang="zh-CN" altLang="en-US" sz="2400" b="1">
                <a:latin typeface="仿宋" panose="02010609060101010101" charset="-122"/>
                <a:ea typeface="仿宋" panose="02010609060101010101" charset="-122"/>
                <a:sym typeface="+mn-ea"/>
              </a:rPr>
              <a:t>试题体现了新课改精神，知识范围进一步拓宽，数学思维能力要求陡增，对培养学生的创新应用意识起到积极引导作用，对探索新高考的新模式起到了推动作用，为后期新高考省份的复习提供了一些新的方向和启发。不改变机械的备考方式很难培养出国家未来所需要的基础型人才！</a:t>
            </a:r>
            <a:endParaRPr lang="zh-CN" altLang="en-US" sz="2400" b="1">
              <a:sym typeface="+mn-ea"/>
            </a:endParaRPr>
          </a:p>
          <a:p>
            <a:pPr algn="just">
              <a:lnSpc>
                <a:spcPct val="130000"/>
              </a:lnSpc>
              <a:spcBef>
                <a:spcPct val="0"/>
              </a:spcBef>
              <a:spcAft>
                <a:spcPct val="0"/>
              </a:spcAft>
              <a:buClrTx/>
              <a:buSzTx/>
              <a:buFont typeface="Wingdings" panose="05000000000000000000" pitchFamily="2" charset="2"/>
            </a:pPr>
            <a:r>
              <a:rPr altLang="zh-CN" sz="2400">
                <a:sym typeface="+mn-ea"/>
              </a:rPr>
              <a:t>         </a:t>
            </a:r>
            <a:endParaRPr lang="zh-CN" sz="2400" b="1">
              <a:latin typeface="仿宋" panose="02010609060101010101" charset="-122"/>
              <a:ea typeface="仿宋" panose="02010609060101010101" charset="-122"/>
              <a:cs typeface="仿宋" panose="02010609060101010101" charset="-122"/>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4294967295"/>
          </p:nvPr>
        </p:nvSpPr>
        <p:spPr>
          <a:xfrm>
            <a:off x="0" y="6356350"/>
            <a:ext cx="2743200" cy="365125"/>
          </a:xfrm>
        </p:spPr>
        <p:txBody>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BAC168FC-0B27-455E-B4F5-8A73A66EB4EF}" type="datetime1">
              <a:rPr kumimoji="0" lang="zh-CN" altLang="en-US"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2021/1/27</a:t>
            </a:fld>
            <a:endParaRPr kumimoji="0" lang="en-US" altLang="zh-CN"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3636597" y="652268"/>
            <a:ext cx="4467860" cy="460375"/>
          </a:xfrm>
          <a:prstGeom prst="rect">
            <a:avLst/>
          </a:prstGeom>
          <a:noFill/>
        </p:spPr>
        <p:txBody>
          <a:bodyPr wrap="none" rtlCol="0">
            <a:spAutoFit/>
          </a:bodyPr>
          <a:lstStyle/>
          <a:p>
            <a:r>
              <a:rPr lang="zh-CN" altLang="en-US" sz="2400" b="1">
                <a:latin typeface="+mn-ea"/>
              </a:rPr>
              <a:t>第一部分：单项选择题考点分析</a:t>
            </a:r>
          </a:p>
        </p:txBody>
      </p:sp>
      <p:graphicFrame>
        <p:nvGraphicFramePr>
          <p:cNvPr id="4" name="表格 3"/>
          <p:cNvGraphicFramePr>
            <a:graphicFrameLocks noGrp="1"/>
          </p:cNvGraphicFramePr>
          <p:nvPr>
            <p:custDataLst>
              <p:tags r:id="rId1"/>
            </p:custDataLst>
          </p:nvPr>
        </p:nvGraphicFramePr>
        <p:xfrm>
          <a:off x="591185" y="1150620"/>
          <a:ext cx="10982325" cy="5375910"/>
        </p:xfrm>
        <a:graphic>
          <a:graphicData uri="http://schemas.openxmlformats.org/drawingml/2006/table">
            <a:tbl>
              <a:tblPr firstRow="1" bandRow="1">
                <a:tableStyleId>{5C22544A-7EE6-4342-B048-85BDC9FD1C3A}</a:tableStyleId>
              </a:tblPr>
              <a:tblGrid>
                <a:gridCol w="738505">
                  <a:extLst>
                    <a:ext uri="{9D8B030D-6E8A-4147-A177-3AD203B41FA5}">
                      <a16:colId xmlns:a16="http://schemas.microsoft.com/office/drawing/2014/main" val="20000"/>
                    </a:ext>
                  </a:extLst>
                </a:gridCol>
                <a:gridCol w="3688715">
                  <a:extLst>
                    <a:ext uri="{9D8B030D-6E8A-4147-A177-3AD203B41FA5}">
                      <a16:colId xmlns:a16="http://schemas.microsoft.com/office/drawing/2014/main" val="20001"/>
                    </a:ext>
                  </a:extLst>
                </a:gridCol>
                <a:gridCol w="3180080">
                  <a:extLst>
                    <a:ext uri="{9D8B030D-6E8A-4147-A177-3AD203B41FA5}">
                      <a16:colId xmlns:a16="http://schemas.microsoft.com/office/drawing/2014/main" val="20002"/>
                    </a:ext>
                  </a:extLst>
                </a:gridCol>
                <a:gridCol w="3375025">
                  <a:extLst>
                    <a:ext uri="{9D8B030D-6E8A-4147-A177-3AD203B41FA5}">
                      <a16:colId xmlns:a16="http://schemas.microsoft.com/office/drawing/2014/main" val="20003"/>
                    </a:ext>
                  </a:extLst>
                </a:gridCol>
              </a:tblGrid>
              <a:tr h="863600">
                <a:tc>
                  <a:txBody>
                    <a:bodyPr/>
                    <a:lstStyle/>
                    <a:p>
                      <a:pPr>
                        <a:buNone/>
                      </a:pPr>
                      <a:r>
                        <a:rPr lang="zh-CN" altLang="en-US" sz="1800" b="1">
                          <a:latin typeface="宋体" panose="02010600030101010101" pitchFamily="2" charset="-122"/>
                          <a:ea typeface="宋体" panose="02010600030101010101" pitchFamily="2" charset="-122"/>
                        </a:rPr>
                        <a:t>题序</a:t>
                      </a:r>
                    </a:p>
                  </a:txBody>
                  <a:tcPr marL="109630" marR="109630" marT="54815" marB="54815"/>
                </a:tc>
                <a:tc>
                  <a:txBody>
                    <a:bodyPr/>
                    <a:lstStyle/>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八省市新高考</a:t>
                      </a:r>
                    </a:p>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适应性考试</a:t>
                      </a:r>
                    </a:p>
                  </a:txBody>
                  <a:tcPr marL="109630" marR="109630" marT="54815" marB="54815"/>
                </a:tc>
                <a:tc>
                  <a:txBody>
                    <a:bodyPr/>
                    <a:lstStyle/>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新高考全国Ⅰ卷</a:t>
                      </a:r>
                    </a:p>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（山东）</a:t>
                      </a:r>
                    </a:p>
                  </a:txBody>
                  <a:tcPr marL="109630" marR="109630" marT="54815" marB="54815"/>
                </a:tc>
                <a:tc>
                  <a:txBody>
                    <a:bodyPr/>
                    <a:lstStyle/>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新高考全国Ⅱ卷</a:t>
                      </a:r>
                    </a:p>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（海南）</a:t>
                      </a:r>
                    </a:p>
                  </a:txBody>
                  <a:tcPr marL="109630" marR="109630" marT="54815" marB="54815"/>
                </a:tc>
                <a:extLst>
                  <a:ext uri="{0D108BD9-81ED-4DB2-BD59-A6C34878D82A}">
                    <a16:rowId xmlns:a16="http://schemas.microsoft.com/office/drawing/2014/main" val="10000"/>
                  </a:ext>
                </a:extLst>
              </a:tr>
              <a:tr h="487680">
                <a:tc>
                  <a:txBody>
                    <a:bodyPr/>
                    <a:lstStyle/>
                    <a:p>
                      <a:pPr algn="ctr">
                        <a:buNone/>
                      </a:pPr>
                      <a:r>
                        <a:rPr lang="en-US" altLang="zh-CN" sz="2000" b="1">
                          <a:latin typeface="宋体" panose="02010600030101010101" pitchFamily="2" charset="-122"/>
                          <a:ea typeface="宋体" panose="02010600030101010101" pitchFamily="2" charset="-122"/>
                        </a:rPr>
                        <a:t>1</a:t>
                      </a:r>
                    </a:p>
                  </a:txBody>
                  <a:tcPr marL="109630" marR="109630" marT="54815" marB="54815"/>
                </a:tc>
                <a:tc>
                  <a:txBody>
                    <a:bodyPr/>
                    <a:lstStyle/>
                    <a:p>
                      <a:pPr algn="just">
                        <a:buNone/>
                      </a:pPr>
                      <a:r>
                        <a:rPr lang="zh-CN" altLang="en-US" sz="2000" b="1">
                          <a:solidFill>
                            <a:srgbClr val="00B050"/>
                          </a:solidFill>
                          <a:latin typeface="宋体" panose="02010600030101010101" pitchFamily="2" charset="-122"/>
                          <a:ea typeface="宋体" panose="02010600030101010101" pitchFamily="2" charset="-122"/>
                          <a:sym typeface="+mn-ea"/>
                        </a:rPr>
                        <a:t>集合的基本运算</a:t>
                      </a:r>
                    </a:p>
                  </a:txBody>
                  <a:tcPr marL="109630" marR="109630" marT="54815" marB="54815"/>
                </a:tc>
                <a:tc>
                  <a:txBody>
                    <a:bodyPr/>
                    <a:lstStyle/>
                    <a:p>
                      <a:pPr algn="just">
                        <a:buNone/>
                      </a:pPr>
                      <a:r>
                        <a:rPr lang="zh-CN" altLang="en-US" sz="2000" b="1">
                          <a:solidFill>
                            <a:srgbClr val="00B050"/>
                          </a:solidFill>
                          <a:latin typeface="宋体" panose="02010600030101010101" pitchFamily="2" charset="-122"/>
                          <a:ea typeface="宋体" panose="02010600030101010101" pitchFamily="2" charset="-122"/>
                        </a:rPr>
                        <a:t>集合的基本运算</a:t>
                      </a:r>
                    </a:p>
                  </a:txBody>
                  <a:tcPr marL="109630" marR="109630" marT="54815" marB="54815"/>
                </a:tc>
                <a:tc>
                  <a:txBody>
                    <a:bodyPr/>
                    <a:lstStyle/>
                    <a:p>
                      <a:pPr algn="just">
                        <a:buNone/>
                      </a:pPr>
                      <a:r>
                        <a:rPr lang="zh-CN" altLang="en-US" sz="2000" b="1">
                          <a:solidFill>
                            <a:srgbClr val="00B050"/>
                          </a:solidFill>
                          <a:latin typeface="宋体" panose="02010600030101010101" pitchFamily="2" charset="-122"/>
                          <a:ea typeface="宋体" panose="02010600030101010101" pitchFamily="2" charset="-122"/>
                        </a:rPr>
                        <a:t>集合的基本运算</a:t>
                      </a:r>
                    </a:p>
                  </a:txBody>
                  <a:tcPr marL="109630" marR="109630" marT="54815" marB="54815"/>
                </a:tc>
                <a:extLst>
                  <a:ext uri="{0D108BD9-81ED-4DB2-BD59-A6C34878D82A}">
                    <a16:rowId xmlns:a16="http://schemas.microsoft.com/office/drawing/2014/main" val="10001"/>
                  </a:ext>
                </a:extLst>
              </a:tr>
              <a:tr h="487680">
                <a:tc>
                  <a:txBody>
                    <a:bodyPr/>
                    <a:lstStyle/>
                    <a:p>
                      <a:pPr algn="ctr">
                        <a:buNone/>
                      </a:pPr>
                      <a:r>
                        <a:rPr lang="en-US" altLang="zh-CN" sz="2000" b="1">
                          <a:latin typeface="宋体" panose="02010600030101010101" pitchFamily="2" charset="-122"/>
                          <a:ea typeface="宋体" panose="02010600030101010101" pitchFamily="2" charset="-122"/>
                        </a:rPr>
                        <a:t>2</a:t>
                      </a:r>
                    </a:p>
                  </a:txBody>
                  <a:tcPr marL="109630" marR="109630" marT="54815" marB="54815"/>
                </a:tc>
                <a:tc>
                  <a:txBody>
                    <a:bodyPr/>
                    <a:lstStyle/>
                    <a:p>
                      <a:pPr algn="just">
                        <a:buNone/>
                      </a:pPr>
                      <a:r>
                        <a:rPr lang="zh-CN" altLang="en-US" sz="18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概率计算</a:t>
                      </a:r>
                      <a:r>
                        <a:rPr lang="en-US" altLang="zh-CN" sz="18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8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分配问题</a:t>
                      </a:r>
                    </a:p>
                  </a:txBody>
                  <a:tcPr marL="109630" marR="109630" marT="54815" marB="54815"/>
                </a:tc>
                <a:tc>
                  <a:txBody>
                    <a:bodyPr/>
                    <a:lstStyle/>
                    <a:p>
                      <a:pPr algn="just">
                        <a:buNone/>
                      </a:pPr>
                      <a:r>
                        <a:rPr lang="zh-CN" altLang="en-US" sz="2000" b="1">
                          <a:solidFill>
                            <a:schemeClr val="accent1">
                              <a:lumMod val="75000"/>
                            </a:schemeClr>
                          </a:solidFill>
                          <a:latin typeface="宋体" panose="02010600030101010101" pitchFamily="2" charset="-122"/>
                          <a:ea typeface="宋体" panose="02010600030101010101" pitchFamily="2" charset="-122"/>
                        </a:rPr>
                        <a:t>复数的基本运算</a:t>
                      </a:r>
                    </a:p>
                  </a:txBody>
                  <a:tcPr marL="109630" marR="109630" marT="54815" marB="54815"/>
                </a:tc>
                <a:tc>
                  <a:txBody>
                    <a:bodyPr/>
                    <a:lstStyle/>
                    <a:p>
                      <a:pPr algn="just">
                        <a:buNone/>
                      </a:pPr>
                      <a:r>
                        <a:rPr lang="zh-CN" altLang="en-US" sz="2000" b="1">
                          <a:solidFill>
                            <a:schemeClr val="accent1">
                              <a:lumMod val="75000"/>
                            </a:schemeClr>
                          </a:solidFill>
                          <a:latin typeface="宋体" panose="02010600030101010101" pitchFamily="2" charset="-122"/>
                          <a:ea typeface="宋体" panose="02010600030101010101" pitchFamily="2" charset="-122"/>
                        </a:rPr>
                        <a:t>复数的基本运算</a:t>
                      </a:r>
                    </a:p>
                  </a:txBody>
                  <a:tcPr marL="109630" marR="109630" marT="54815" marB="54815"/>
                </a:tc>
                <a:extLst>
                  <a:ext uri="{0D108BD9-81ED-4DB2-BD59-A6C34878D82A}">
                    <a16:rowId xmlns:a16="http://schemas.microsoft.com/office/drawing/2014/main" val="10002"/>
                  </a:ext>
                </a:extLst>
              </a:tr>
              <a:tr h="451485">
                <a:tc>
                  <a:txBody>
                    <a:bodyPr/>
                    <a:lstStyle/>
                    <a:p>
                      <a:pPr algn="ctr">
                        <a:buNone/>
                      </a:pPr>
                      <a:r>
                        <a:rPr lang="en-US" altLang="zh-CN" sz="2000" b="1">
                          <a:latin typeface="宋体" panose="02010600030101010101" pitchFamily="2" charset="-122"/>
                          <a:ea typeface="宋体" panose="02010600030101010101" pitchFamily="2" charset="-122"/>
                        </a:rPr>
                        <a:t>3</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方程</a:t>
                      </a:r>
                      <a:r>
                        <a:rPr lang="en-US" altLang="zh-CN"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a:t>
                      </a: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方程根考察（命题）</a:t>
                      </a:r>
                    </a:p>
                  </a:txBody>
                  <a:tcPr marL="109630" marR="109630" marT="54815" marB="54815"/>
                </a:tc>
                <a:tc>
                  <a:txBody>
                    <a:bodyPr/>
                    <a:lstStyle/>
                    <a:p>
                      <a:pPr algn="just">
                        <a:buNone/>
                      </a:pPr>
                      <a:r>
                        <a:rPr lang="zh-CN" altLang="en-US"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概率计算</a:t>
                      </a:r>
                      <a:r>
                        <a:rPr lang="en-US" altLang="zh-CN"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a:t>
                      </a:r>
                      <a:r>
                        <a:rPr lang="zh-CN" altLang="en-US"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分配问题</a:t>
                      </a:r>
                    </a:p>
                  </a:txBody>
                  <a:tcPr marL="109630" marR="109630" marT="54815" marB="54815"/>
                </a:tc>
                <a:tc>
                  <a:txBody>
                    <a:bodyPr/>
                    <a:lstStyle/>
                    <a:p>
                      <a:pPr algn="just">
                        <a:buNone/>
                      </a:pPr>
                      <a:r>
                        <a:rPr lang="zh-CN" altLang="en-US" sz="2000" b="1">
                          <a:latin typeface="宋体" panose="02010600030101010101" pitchFamily="2" charset="-122"/>
                          <a:ea typeface="宋体" panose="02010600030101010101" pitchFamily="2" charset="-122"/>
                          <a:sym typeface="+mn-ea"/>
                        </a:rPr>
                        <a:t>平面向量</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平面几何性质</a:t>
                      </a:r>
                      <a:endParaRPr lang="zh-CN" altLang="en-US" sz="2000" b="1">
                        <a:latin typeface="宋体" panose="02010600030101010101" pitchFamily="2" charset="-122"/>
                        <a:ea typeface="宋体" panose="02010600030101010101" pitchFamily="2" charset="-122"/>
                        <a:cs typeface="宋体" panose="02010600030101010101" pitchFamily="2" charset="-122"/>
                        <a:sym typeface="+mn-ea"/>
                      </a:endParaRPr>
                    </a:p>
                  </a:txBody>
                  <a:tcPr marL="109630" marR="109630" marT="54815" marB="54815"/>
                </a:tc>
                <a:extLst>
                  <a:ext uri="{0D108BD9-81ED-4DB2-BD59-A6C34878D82A}">
                    <a16:rowId xmlns:a16="http://schemas.microsoft.com/office/drawing/2014/main" val="10003"/>
                  </a:ext>
                </a:extLst>
              </a:tr>
              <a:tr h="488315">
                <a:tc>
                  <a:txBody>
                    <a:bodyPr/>
                    <a:lstStyle/>
                    <a:p>
                      <a:pPr algn="ctr">
                        <a:buNone/>
                      </a:pPr>
                      <a:r>
                        <a:rPr lang="en-US" altLang="zh-CN" sz="2000" b="1">
                          <a:latin typeface="宋体" panose="02010600030101010101" pitchFamily="2" charset="-122"/>
                          <a:ea typeface="宋体" panose="02010600030101010101" pitchFamily="2" charset="-122"/>
                        </a:rPr>
                        <a:t>4</a:t>
                      </a:r>
                    </a:p>
                  </a:txBody>
                  <a:tcPr marL="109630" marR="109630" marT="54815" marB="54815"/>
                </a:tc>
                <a:tc>
                  <a:txBody>
                    <a:bodyPr/>
                    <a:lstStyle/>
                    <a:p>
                      <a:pPr algn="just">
                        <a:buNone/>
                      </a:pPr>
                      <a:r>
                        <a:rPr lang="zh-CN" altLang="en-US" sz="2000" b="1">
                          <a:solidFill>
                            <a:srgbClr val="0070C0"/>
                          </a:solidFill>
                          <a:latin typeface="宋体" panose="02010600030101010101" pitchFamily="2" charset="-122"/>
                          <a:ea typeface="宋体" panose="02010600030101010101" pitchFamily="2" charset="-122"/>
                        </a:rPr>
                        <a:t>解析几何</a:t>
                      </a:r>
                      <a:r>
                        <a:rPr lang="en-US" altLang="zh-CN" sz="2000" b="1">
                          <a:solidFill>
                            <a:srgbClr val="0070C0"/>
                          </a:solidFill>
                          <a:latin typeface="宋体" panose="02010600030101010101" pitchFamily="2" charset="-122"/>
                          <a:ea typeface="宋体" panose="02010600030101010101" pitchFamily="2" charset="-122"/>
                        </a:rPr>
                        <a:t>-</a:t>
                      </a:r>
                      <a:r>
                        <a:rPr lang="zh-CN" altLang="en-US" sz="2000" b="1">
                          <a:solidFill>
                            <a:srgbClr val="0070C0"/>
                          </a:solidFill>
                          <a:latin typeface="宋体" panose="02010600030101010101" pitchFamily="2" charset="-122"/>
                          <a:ea typeface="宋体" panose="02010600030101010101" pitchFamily="2" charset="-122"/>
                        </a:rPr>
                        <a:t>椭圆基本计算 </a:t>
                      </a:r>
                      <a:endParaRPr lang="zh-CN" altLang="en-US" sz="2000" b="1">
                        <a:solidFill>
                          <a:srgbClr val="00B0F0"/>
                        </a:solidFill>
                        <a:latin typeface="宋体" panose="02010600030101010101" pitchFamily="2" charset="-122"/>
                        <a:ea typeface="宋体" panose="02010600030101010101" pitchFamily="2" charset="-122"/>
                        <a:cs typeface="宋体" panose="02010600030101010101" pitchFamily="2" charset="-122"/>
                      </a:endParaRPr>
                    </a:p>
                  </a:txBody>
                  <a:tcPr marL="109630" marR="109630" marT="54815" marB="54815"/>
                </a:tc>
                <a:tc>
                  <a:txBody>
                    <a:bodyPr/>
                    <a:lstStyle/>
                    <a:p>
                      <a:pPr algn="just">
                        <a:buNone/>
                      </a:pPr>
                      <a:r>
                        <a:rPr lang="zh-CN" altLang="en-US"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立体几何</a:t>
                      </a:r>
                      <a:r>
                        <a:rPr lang="en-US" altLang="zh-CN"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日晷模型</a:t>
                      </a:r>
                    </a:p>
                  </a:txBody>
                  <a:tcPr marL="109630" marR="109630" marT="54815" marB="54815"/>
                </a:tc>
                <a:tc>
                  <a:txBody>
                    <a:bodyPr/>
                    <a:lstStyle/>
                    <a:p>
                      <a:pPr algn="just">
                        <a:buNone/>
                      </a:pPr>
                      <a:r>
                        <a:rPr lang="zh-CN" altLang="en-US"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立体几何</a:t>
                      </a:r>
                      <a:r>
                        <a:rPr lang="en-US" altLang="zh-CN"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日晷模型</a:t>
                      </a:r>
                    </a:p>
                  </a:txBody>
                  <a:tcPr marL="109630" marR="109630" marT="54815" marB="54815"/>
                </a:tc>
                <a:extLst>
                  <a:ext uri="{0D108BD9-81ED-4DB2-BD59-A6C34878D82A}">
                    <a16:rowId xmlns:a16="http://schemas.microsoft.com/office/drawing/2014/main" val="10004"/>
                  </a:ext>
                </a:extLst>
              </a:tr>
              <a:tr h="445135">
                <a:tc>
                  <a:txBody>
                    <a:bodyPr/>
                    <a:lstStyle/>
                    <a:p>
                      <a:pPr algn="ctr">
                        <a:buNone/>
                      </a:pPr>
                      <a:r>
                        <a:rPr lang="en-US" altLang="zh-CN" sz="2000" b="1">
                          <a:latin typeface="宋体" panose="02010600030101010101" pitchFamily="2" charset="-122"/>
                          <a:ea typeface="宋体" panose="02010600030101010101" pitchFamily="2" charset="-122"/>
                        </a:rPr>
                        <a:t>5</a:t>
                      </a:r>
                    </a:p>
                  </a:txBody>
                  <a:tcPr marL="109630" marR="109630" marT="54815" marB="54815"/>
                </a:tc>
                <a:tc>
                  <a:txBody>
                    <a:bodyPr/>
                    <a:lstStyle/>
                    <a:p>
                      <a:pPr algn="just">
                        <a:buNone/>
                      </a:pPr>
                      <a:r>
                        <a:rPr lang="zh-CN" altLang="en-US" sz="2000" b="1">
                          <a:latin typeface="宋体" panose="02010600030101010101" pitchFamily="2" charset="-122"/>
                          <a:ea typeface="宋体" panose="02010600030101010101" pitchFamily="2" charset="-122"/>
                          <a:sym typeface="+mn-ea"/>
                        </a:rPr>
                        <a:t>平面向量</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夹角与平面几何</a:t>
                      </a: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109630" marR="109630" marT="54815" marB="54815"/>
                </a:tc>
                <a:tc>
                  <a:txBody>
                    <a:bodyPr/>
                    <a:lstStyle/>
                    <a:p>
                      <a:pPr algn="just">
                        <a:buNone/>
                      </a:pPr>
                      <a:r>
                        <a:rPr lang="zh-CN" altLang="en-US" sz="2000" b="1">
                          <a:solidFill>
                            <a:srgbClr val="00B050"/>
                          </a:solidFill>
                          <a:latin typeface="宋体" panose="02010600030101010101" pitchFamily="2" charset="-122"/>
                          <a:ea typeface="宋体" panose="02010600030101010101" pitchFamily="2" charset="-122"/>
                        </a:rPr>
                        <a:t>集合运算--韦恩图</a:t>
                      </a:r>
                    </a:p>
                  </a:txBody>
                  <a:tcPr marL="109630" marR="109630" marT="54815" marB="54815"/>
                </a:tc>
                <a:tc>
                  <a:txBody>
                    <a:bodyPr/>
                    <a:lstStyle/>
                    <a:p>
                      <a:pPr algn="just">
                        <a:buNone/>
                      </a:pPr>
                      <a:r>
                        <a:rPr lang="zh-CN" altLang="en-US" sz="2000" b="1">
                          <a:solidFill>
                            <a:srgbClr val="00B050"/>
                          </a:solidFill>
                          <a:latin typeface="宋体" panose="02010600030101010101" pitchFamily="2" charset="-122"/>
                          <a:ea typeface="宋体" panose="02010600030101010101" pitchFamily="2" charset="-122"/>
                          <a:sym typeface="+mn-ea"/>
                        </a:rPr>
                        <a:t>集合运算--韦恩图</a:t>
                      </a:r>
                    </a:p>
                  </a:txBody>
                  <a:tcPr marL="109630" marR="109630" marT="54815" marB="54815"/>
                </a:tc>
                <a:extLst>
                  <a:ext uri="{0D108BD9-81ED-4DB2-BD59-A6C34878D82A}">
                    <a16:rowId xmlns:a16="http://schemas.microsoft.com/office/drawing/2014/main" val="10005"/>
                  </a:ext>
                </a:extLst>
              </a:tr>
              <a:tr h="719455">
                <a:tc>
                  <a:txBody>
                    <a:bodyPr/>
                    <a:lstStyle/>
                    <a:p>
                      <a:pPr algn="ctr">
                        <a:buNone/>
                      </a:pPr>
                      <a:r>
                        <a:rPr lang="en-US" altLang="zh-CN" sz="2000" b="1">
                          <a:latin typeface="宋体" panose="02010600030101010101" pitchFamily="2" charset="-122"/>
                          <a:ea typeface="宋体" panose="02010600030101010101" pitchFamily="2" charset="-122"/>
                        </a:rPr>
                        <a:t>6</a:t>
                      </a:r>
                    </a:p>
                  </a:txBody>
                  <a:tcPr marL="109630" marR="109630" marT="54815" marB="54815"/>
                </a:tc>
                <a:tc>
                  <a:txBody>
                    <a:bodyPr/>
                    <a:lstStyle/>
                    <a:p>
                      <a:pPr algn="just">
                        <a:buNone/>
                      </a:pPr>
                      <a:r>
                        <a:rPr lang="zh-CN" altLang="en-US" sz="2000" b="1">
                          <a:solidFill>
                            <a:srgbClr val="002060"/>
                          </a:solidFill>
                          <a:latin typeface="宋体" panose="02010600030101010101" pitchFamily="2" charset="-122"/>
                          <a:ea typeface="宋体" panose="02010600030101010101" pitchFamily="2" charset="-122"/>
                          <a:cs typeface="宋体" panose="02010600030101010101" pitchFamily="2" charset="-122"/>
                        </a:rPr>
                        <a:t>排组与二项式定理</a:t>
                      </a:r>
                      <a:r>
                        <a:rPr lang="en-US" altLang="zh-CN" sz="2000" b="1">
                          <a:solidFill>
                            <a:srgbClr val="002060"/>
                          </a:solidFill>
                          <a:latin typeface="宋体" panose="02010600030101010101" pitchFamily="2" charset="-122"/>
                          <a:ea typeface="宋体" panose="02010600030101010101" pitchFamily="2" charset="-122"/>
                          <a:cs typeface="宋体" panose="02010600030101010101" pitchFamily="2" charset="-122"/>
                        </a:rPr>
                        <a:t>--</a:t>
                      </a:r>
                      <a:r>
                        <a:rPr lang="zh-CN" altLang="en-US" sz="2000" b="1">
                          <a:solidFill>
                            <a:srgbClr val="002060"/>
                          </a:solidFill>
                          <a:latin typeface="宋体" panose="02010600030101010101" pitchFamily="2" charset="-122"/>
                          <a:ea typeface="宋体" panose="02010600030101010101" pitchFamily="2" charset="-122"/>
                          <a:cs typeface="宋体" panose="02010600030101010101" pitchFamily="2" charset="-122"/>
                        </a:rPr>
                        <a:t>求展开式特征项系数</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疫情模型-指数与对数函数图像</a:t>
                      </a:r>
                    </a:p>
                  </a:txBody>
                  <a:tcPr marL="109630" marR="109630" marT="54815" marB="54815"/>
                </a:tc>
                <a:tc>
                  <a:txBody>
                    <a:bodyPr/>
                    <a:lstStyle/>
                    <a:p>
                      <a:pPr algn="just">
                        <a:buNone/>
                      </a:pPr>
                      <a:r>
                        <a:rPr lang="zh-CN" altLang="en-US"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概率计算</a:t>
                      </a:r>
                      <a:r>
                        <a:rPr lang="en-US" altLang="zh-CN"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sym typeface="+mn-ea"/>
                        </a:rPr>
                        <a:t>分配问题</a:t>
                      </a:r>
                      <a:endParaRPr lang="zh-CN" altLang="en-US" sz="2000" b="1">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endParaRPr>
                    </a:p>
                  </a:txBody>
                  <a:tcPr marL="109630" marR="109630" marT="54815" marB="54815"/>
                </a:tc>
                <a:extLst>
                  <a:ext uri="{0D108BD9-81ED-4DB2-BD59-A6C34878D82A}">
                    <a16:rowId xmlns:a16="http://schemas.microsoft.com/office/drawing/2014/main" val="10006"/>
                  </a:ext>
                </a:extLst>
              </a:tr>
              <a:tr h="738505">
                <a:tc>
                  <a:txBody>
                    <a:bodyPr/>
                    <a:lstStyle/>
                    <a:p>
                      <a:pPr algn="ctr">
                        <a:buNone/>
                      </a:pPr>
                      <a:r>
                        <a:rPr lang="en-US" altLang="zh-CN" sz="2000" b="1">
                          <a:latin typeface="宋体" panose="02010600030101010101" pitchFamily="2" charset="-122"/>
                          <a:ea typeface="宋体" panose="02010600030101010101" pitchFamily="2" charset="-122"/>
                        </a:rPr>
                        <a:t>7</a:t>
                      </a:r>
                    </a:p>
                  </a:txBody>
                  <a:tcPr marL="109630" marR="109630" marT="54815" marB="54815"/>
                </a:tc>
                <a:tc>
                  <a:txBody>
                    <a:bodyPr/>
                    <a:lstStyle/>
                    <a:p>
                      <a:pPr algn="just">
                        <a:buNone/>
                      </a:pPr>
                      <a:r>
                        <a:rPr lang="zh-CN" altLang="en-US" sz="2000" b="1">
                          <a:solidFill>
                            <a:srgbClr val="0070C0"/>
                          </a:solidFill>
                          <a:latin typeface="宋体" panose="02010600030101010101" pitchFamily="2" charset="-122"/>
                          <a:ea typeface="宋体" panose="02010600030101010101" pitchFamily="2" charset="-122"/>
                        </a:rPr>
                        <a:t>解析几何</a:t>
                      </a:r>
                      <a:r>
                        <a:rPr lang="en-US" altLang="zh-CN" sz="2000" b="1">
                          <a:solidFill>
                            <a:srgbClr val="0070C0"/>
                          </a:solidFill>
                          <a:latin typeface="宋体" panose="02010600030101010101" pitchFamily="2" charset="-122"/>
                          <a:ea typeface="宋体" panose="02010600030101010101" pitchFamily="2" charset="-122"/>
                        </a:rPr>
                        <a:t>-</a:t>
                      </a:r>
                      <a:r>
                        <a:rPr lang="zh-CN" altLang="en-US" sz="2000" b="1">
                          <a:solidFill>
                            <a:srgbClr val="0070C0"/>
                          </a:solidFill>
                          <a:latin typeface="宋体" panose="02010600030101010101" pitchFamily="2" charset="-122"/>
                          <a:ea typeface="宋体" panose="02010600030101010101" pitchFamily="2" charset="-122"/>
                        </a:rPr>
                        <a:t>抛物线弦与圆切线综合考察</a:t>
                      </a:r>
                    </a:p>
                  </a:txBody>
                  <a:tcPr marL="109630" marR="109630" marT="54815" marB="54815"/>
                </a:tc>
                <a:tc>
                  <a:txBody>
                    <a:bodyPr/>
                    <a:lstStyle/>
                    <a:p>
                      <a:pPr algn="just">
                        <a:buNone/>
                      </a:pPr>
                      <a:r>
                        <a:rPr lang="zh-CN" altLang="en-US" sz="2000" b="1">
                          <a:latin typeface="宋体" panose="02010600030101010101" pitchFamily="2" charset="-122"/>
                          <a:ea typeface="宋体" panose="02010600030101010101" pitchFamily="2" charset="-122"/>
                        </a:rPr>
                        <a:t>平面向量</a:t>
                      </a:r>
                      <a:r>
                        <a:rPr lang="en-US" altLang="zh-CN" sz="2000" b="1">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平面几何性质</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rPr>
                        <a:t>指数型复合函数的性质</a:t>
                      </a:r>
                    </a:p>
                  </a:txBody>
                  <a:tcPr marL="109630" marR="109630" marT="54815" marB="54815"/>
                </a:tc>
                <a:extLst>
                  <a:ext uri="{0D108BD9-81ED-4DB2-BD59-A6C34878D82A}">
                    <a16:rowId xmlns:a16="http://schemas.microsoft.com/office/drawing/2014/main" val="10007"/>
                  </a:ext>
                </a:extLst>
              </a:tr>
              <a:tr h="694055">
                <a:tc>
                  <a:txBody>
                    <a:bodyPr/>
                    <a:lstStyle/>
                    <a:p>
                      <a:pPr algn="ctr">
                        <a:buNone/>
                      </a:pPr>
                      <a:r>
                        <a:rPr lang="en-US" altLang="zh-CN" sz="2000" b="1">
                          <a:latin typeface="宋体" panose="02010600030101010101" pitchFamily="2" charset="-122"/>
                          <a:ea typeface="宋体" panose="02010600030101010101" pitchFamily="2" charset="-122"/>
                        </a:rPr>
                        <a:t>8</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函数与导数</a:t>
                      </a:r>
                      <a:r>
                        <a:rPr lang="en-US" altLang="zh-CN"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构造函数比较大小</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函数与导数</a:t>
                      </a:r>
                      <a:r>
                        <a:rPr lang="en-US" altLang="zh-CN"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a:t>
                      </a: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函数的性质</a:t>
                      </a:r>
                    </a:p>
                  </a:txBody>
                  <a:tcPr marL="109630" marR="109630" marT="54815" marB="54815"/>
                </a:tc>
                <a:tc>
                  <a:txBody>
                    <a:bodyPr/>
                    <a:lstStyle/>
                    <a:p>
                      <a:pPr algn="just">
                        <a:buNone/>
                      </a:pP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函数与导数</a:t>
                      </a:r>
                      <a:r>
                        <a:rPr lang="en-US" altLang="zh-CN"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函数的性质</a:t>
                      </a:r>
                    </a:p>
                  </a:txBody>
                  <a:tcPr marL="109630" marR="109630" marT="54815" marB="54815"/>
                </a:tc>
                <a:extLst>
                  <a:ext uri="{0D108BD9-81ED-4DB2-BD59-A6C34878D82A}">
                    <a16:rowId xmlns:a16="http://schemas.microsoft.com/office/drawing/2014/main" val="10008"/>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4294967295"/>
          </p:nvPr>
        </p:nvSpPr>
        <p:spPr>
          <a:xfrm>
            <a:off x="0" y="6356350"/>
            <a:ext cx="2743200" cy="365125"/>
          </a:xfrm>
        </p:spPr>
        <p:txBody>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BAC168FC-0B27-455E-B4F5-8A73A66EB4EF}" type="datetime1">
              <a:rPr kumimoji="0" lang="zh-CN" altLang="en-US"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2021/1/27</a:t>
            </a:fld>
            <a:endParaRPr kumimoji="0" lang="en-US" altLang="zh-CN"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3501977" y="780538"/>
            <a:ext cx="5187950" cy="521970"/>
          </a:xfrm>
          <a:prstGeom prst="rect">
            <a:avLst/>
          </a:prstGeom>
          <a:noFill/>
        </p:spPr>
        <p:txBody>
          <a:bodyPr wrap="none" rtlCol="0">
            <a:spAutoFit/>
          </a:bodyPr>
          <a:lstStyle/>
          <a:p>
            <a:r>
              <a:rPr lang="zh-CN" altLang="en-US" sz="2800" b="1"/>
              <a:t>第二部分：多项选择题考点分析</a:t>
            </a:r>
          </a:p>
        </p:txBody>
      </p:sp>
      <p:graphicFrame>
        <p:nvGraphicFramePr>
          <p:cNvPr id="4" name="表格 3"/>
          <p:cNvGraphicFramePr>
            <a:graphicFrameLocks noGrp="1"/>
          </p:cNvGraphicFramePr>
          <p:nvPr>
            <p:custDataLst>
              <p:tags r:id="rId1"/>
            </p:custDataLst>
          </p:nvPr>
        </p:nvGraphicFramePr>
        <p:xfrm>
          <a:off x="382270" y="1302385"/>
          <a:ext cx="11097260" cy="4388220"/>
        </p:xfrm>
        <a:graphic>
          <a:graphicData uri="http://schemas.openxmlformats.org/drawingml/2006/table">
            <a:tbl>
              <a:tblPr firstRow="1" bandRow="1">
                <a:tableStyleId>{5C22544A-7EE6-4342-B048-85BDC9FD1C3A}</a:tableStyleId>
              </a:tblPr>
              <a:tblGrid>
                <a:gridCol w="774065">
                  <a:extLst>
                    <a:ext uri="{9D8B030D-6E8A-4147-A177-3AD203B41FA5}">
                      <a16:colId xmlns:a16="http://schemas.microsoft.com/office/drawing/2014/main" val="20000"/>
                    </a:ext>
                  </a:extLst>
                </a:gridCol>
                <a:gridCol w="3908425">
                  <a:extLst>
                    <a:ext uri="{9D8B030D-6E8A-4147-A177-3AD203B41FA5}">
                      <a16:colId xmlns:a16="http://schemas.microsoft.com/office/drawing/2014/main" val="20001"/>
                    </a:ext>
                  </a:extLst>
                </a:gridCol>
                <a:gridCol w="3451225">
                  <a:extLst>
                    <a:ext uri="{9D8B030D-6E8A-4147-A177-3AD203B41FA5}">
                      <a16:colId xmlns:a16="http://schemas.microsoft.com/office/drawing/2014/main" val="20002"/>
                    </a:ext>
                  </a:extLst>
                </a:gridCol>
                <a:gridCol w="2963545">
                  <a:extLst>
                    <a:ext uri="{9D8B030D-6E8A-4147-A177-3AD203B41FA5}">
                      <a16:colId xmlns:a16="http://schemas.microsoft.com/office/drawing/2014/main" val="20003"/>
                    </a:ext>
                  </a:extLst>
                </a:gridCol>
              </a:tblGrid>
              <a:tr h="908685">
                <a:tc>
                  <a:txBody>
                    <a:bodyPr/>
                    <a:lstStyle/>
                    <a:p>
                      <a:pPr algn="ctr">
                        <a:buNone/>
                      </a:pPr>
                      <a:r>
                        <a:rPr lang="zh-CN" altLang="en-US" sz="2800" b="1">
                          <a:latin typeface="宋体" panose="02010600030101010101" pitchFamily="2" charset="-122"/>
                          <a:ea typeface="宋体" panose="02010600030101010101" pitchFamily="2" charset="-122"/>
                        </a:rPr>
                        <a:t>题序</a:t>
                      </a:r>
                    </a:p>
                  </a:txBody>
                  <a:tcPr marL="109630" marR="109630" marT="54815" marB="54815"/>
                </a:tc>
                <a:tc>
                  <a:txBody>
                    <a:bodyPr/>
                    <a:lstStyle/>
                    <a:p>
                      <a:pPr algn="ctr">
                        <a:buNone/>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八省市新高考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ctr">
                        <a:buNone/>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适应性考试</a:t>
                      </a:r>
                      <a:endParaRPr lang="zh-CN" altLang="en-US" sz="2800" b="1">
                        <a:latin typeface="宋体" panose="02010600030101010101" pitchFamily="2" charset="-122"/>
                        <a:ea typeface="宋体" panose="02010600030101010101" pitchFamily="2" charset="-122"/>
                      </a:endParaRPr>
                    </a:p>
                  </a:txBody>
                  <a:tcPr marL="109630" marR="109630" marT="54815" marB="54815"/>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新高考全国Ⅰ卷</a:t>
                      </a:r>
                    </a:p>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（山东）</a:t>
                      </a:r>
                    </a:p>
                  </a:txBody>
                  <a:tcPr marL="109630" marR="109630" marT="54815" marB="54815"/>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新高考全国Ⅱ卷（海南）</a:t>
                      </a:r>
                    </a:p>
                  </a:txBody>
                  <a:tcPr marL="109630" marR="109630" marT="54815" marB="54815"/>
                </a:tc>
                <a:extLst>
                  <a:ext uri="{0D108BD9-81ED-4DB2-BD59-A6C34878D82A}">
                    <a16:rowId xmlns:a16="http://schemas.microsoft.com/office/drawing/2014/main" val="10000"/>
                  </a:ext>
                </a:extLst>
              </a:tr>
              <a:tr h="584835">
                <a:tc>
                  <a:txBody>
                    <a:bodyPr/>
                    <a:lstStyle/>
                    <a:p>
                      <a:pPr algn="ctr">
                        <a:buNone/>
                      </a:pPr>
                      <a:r>
                        <a:rPr lang="en-US" altLang="zh-CN" sz="2400" b="1">
                          <a:latin typeface="宋体" panose="02010600030101010101" pitchFamily="2" charset="-122"/>
                          <a:ea typeface="宋体" panose="02010600030101010101" pitchFamily="2" charset="-122"/>
                        </a:rPr>
                        <a:t>9</a:t>
                      </a:r>
                    </a:p>
                  </a:txBody>
                  <a:tcPr marL="109630" marR="109630" marT="54815" marB="54815"/>
                </a:tc>
                <a:tc>
                  <a:txBody>
                    <a:bodyPr/>
                    <a:lstStyle/>
                    <a:p>
                      <a:pPr algn="just">
                        <a:buNone/>
                      </a:pPr>
                      <a:r>
                        <a:rPr lang="zh-CN" altLang="en-US" sz="2400" b="1">
                          <a:solidFill>
                            <a:srgbClr val="C00000"/>
                          </a:solidFill>
                          <a:latin typeface="宋体" panose="02010600030101010101" pitchFamily="2" charset="-122"/>
                          <a:ea typeface="宋体" panose="02010600030101010101" pitchFamily="2" charset="-122"/>
                        </a:rPr>
                        <a:t>函数与导数</a:t>
                      </a:r>
                      <a:r>
                        <a:rPr lang="en-US" altLang="zh-CN" sz="2400" b="1">
                          <a:solidFill>
                            <a:srgbClr val="C00000"/>
                          </a:solidFill>
                          <a:latin typeface="宋体" panose="02010600030101010101" pitchFamily="2" charset="-122"/>
                          <a:ea typeface="宋体" panose="02010600030101010101" pitchFamily="2" charset="-122"/>
                        </a:rPr>
                        <a:t>--</a:t>
                      </a:r>
                      <a:r>
                        <a:rPr lang="zh-CN" altLang="en-US" sz="2400" b="1">
                          <a:solidFill>
                            <a:srgbClr val="C00000"/>
                          </a:solidFill>
                          <a:latin typeface="宋体" panose="02010600030101010101" pitchFamily="2" charset="-122"/>
                          <a:ea typeface="宋体" panose="02010600030101010101" pitchFamily="2" charset="-122"/>
                        </a:rPr>
                        <a:t>应用导数判定函数性质</a:t>
                      </a:r>
                    </a:p>
                  </a:txBody>
                  <a:tcPr marL="109630" marR="109630" marT="54815" marB="54815"/>
                </a:tc>
                <a:tc>
                  <a:txBody>
                    <a:bodyPr/>
                    <a:lstStyle/>
                    <a:p>
                      <a:pPr algn="just">
                        <a:buNone/>
                      </a:pPr>
                      <a:r>
                        <a:rPr lang="zh-CN" altLang="en-US" sz="2000" b="1">
                          <a:solidFill>
                            <a:srgbClr val="0070C0"/>
                          </a:solidFill>
                          <a:latin typeface="宋体" panose="02010600030101010101" pitchFamily="2" charset="-122"/>
                          <a:ea typeface="宋体" panose="02010600030101010101" pitchFamily="2" charset="-122"/>
                        </a:rPr>
                        <a:t>解析几何</a:t>
                      </a:r>
                      <a:r>
                        <a:rPr lang="en-US" altLang="zh-CN" sz="2000" b="1">
                          <a:solidFill>
                            <a:srgbClr val="0070C0"/>
                          </a:solidFill>
                          <a:latin typeface="宋体" panose="02010600030101010101" pitchFamily="2" charset="-122"/>
                          <a:ea typeface="宋体" panose="02010600030101010101" pitchFamily="2" charset="-122"/>
                        </a:rPr>
                        <a:t>-</a:t>
                      </a:r>
                      <a:r>
                        <a:rPr lang="zh-CN" altLang="en-US" sz="2000" b="1">
                          <a:solidFill>
                            <a:srgbClr val="0070C0"/>
                          </a:solidFill>
                          <a:latin typeface="宋体" panose="02010600030101010101" pitchFamily="2" charset="-122"/>
                          <a:ea typeface="宋体" panose="02010600030101010101" pitchFamily="2" charset="-122"/>
                        </a:rPr>
                        <a:t>双曲线的简单性质</a:t>
                      </a:r>
                    </a:p>
                  </a:txBody>
                  <a:tcPr marL="109630" marR="109630" marT="54815" marB="54815"/>
                </a:tc>
                <a:tc>
                  <a:txBody>
                    <a:bodyPr/>
                    <a:lstStyle/>
                    <a:p>
                      <a:pPr algn="just">
                        <a:buNone/>
                      </a:pPr>
                      <a:r>
                        <a:rPr lang="zh-CN" altLang="en-US" sz="2000" b="1">
                          <a:latin typeface="宋体" panose="02010600030101010101" pitchFamily="2" charset="-122"/>
                          <a:ea typeface="宋体" panose="02010600030101010101" pitchFamily="2" charset="-122"/>
                        </a:rPr>
                        <a:t>疫情模型</a:t>
                      </a:r>
                      <a:r>
                        <a:rPr lang="en-US" altLang="zh-CN" sz="2000" b="1">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折线图</a:t>
                      </a:r>
                    </a:p>
                  </a:txBody>
                  <a:tcPr marL="109630" marR="109630" marT="54815" marB="54815"/>
                </a:tc>
                <a:extLst>
                  <a:ext uri="{0D108BD9-81ED-4DB2-BD59-A6C34878D82A}">
                    <a16:rowId xmlns:a16="http://schemas.microsoft.com/office/drawing/2014/main" val="10001"/>
                  </a:ext>
                </a:extLst>
              </a:tr>
              <a:tr h="718820">
                <a:tc>
                  <a:txBody>
                    <a:bodyPr/>
                    <a:lstStyle/>
                    <a:p>
                      <a:pPr algn="ctr">
                        <a:buNone/>
                      </a:pPr>
                      <a:r>
                        <a:rPr lang="en-US" altLang="zh-CN" sz="2400" b="1">
                          <a:latin typeface="宋体" panose="02010600030101010101" pitchFamily="2" charset="-122"/>
                          <a:ea typeface="宋体" panose="02010600030101010101" pitchFamily="2" charset="-122"/>
                        </a:rPr>
                        <a:t>10</a:t>
                      </a:r>
                    </a:p>
                  </a:txBody>
                  <a:tcPr marL="109630" marR="109630" marT="54815" marB="54815"/>
                </a:tc>
                <a:tc>
                  <a:txBody>
                    <a:bodyPr/>
                    <a:lstStyle/>
                    <a:p>
                      <a:pPr algn="just">
                        <a:buNone/>
                      </a:pPr>
                      <a:r>
                        <a:rPr lang="zh-CN" altLang="en-US" sz="2400" b="1">
                          <a:solidFill>
                            <a:schemeClr val="accent6"/>
                          </a:solidFill>
                          <a:latin typeface="宋体" panose="02010600030101010101" pitchFamily="2" charset="-122"/>
                          <a:ea typeface="宋体" panose="02010600030101010101" pitchFamily="2" charset="-122"/>
                        </a:rPr>
                        <a:t>复数</a:t>
                      </a:r>
                      <a:r>
                        <a:rPr lang="en-US" altLang="zh-CN" sz="2400" b="1">
                          <a:solidFill>
                            <a:schemeClr val="accent6"/>
                          </a:solidFill>
                          <a:latin typeface="宋体" panose="02010600030101010101" pitchFamily="2" charset="-122"/>
                          <a:ea typeface="宋体" panose="02010600030101010101" pitchFamily="2" charset="-122"/>
                        </a:rPr>
                        <a:t>--</a:t>
                      </a:r>
                      <a:r>
                        <a:rPr lang="zh-CN" altLang="en-US" sz="2400" b="1">
                          <a:solidFill>
                            <a:schemeClr val="accent6"/>
                          </a:solidFill>
                          <a:latin typeface="宋体" panose="02010600030101010101" pitchFamily="2" charset="-122"/>
                          <a:ea typeface="宋体" panose="02010600030101010101" pitchFamily="2" charset="-122"/>
                        </a:rPr>
                        <a:t>复数模的基本运算</a:t>
                      </a:r>
                    </a:p>
                  </a:txBody>
                  <a:tcPr marL="109630" marR="109630" marT="54815" marB="54815"/>
                </a:tc>
                <a:tc>
                  <a:txBody>
                    <a:bodyPr/>
                    <a:lstStyle/>
                    <a:p>
                      <a:pPr algn="just">
                        <a:buNone/>
                      </a:pPr>
                      <a:r>
                        <a:rPr lang="zh-CN" altLang="en-US" sz="2000" b="1">
                          <a:solidFill>
                            <a:srgbClr val="FF0000"/>
                          </a:solidFill>
                          <a:latin typeface="宋体" panose="02010600030101010101" pitchFamily="2" charset="-122"/>
                          <a:ea typeface="宋体" panose="02010600030101010101" pitchFamily="2" charset="-122"/>
                        </a:rPr>
                        <a:t>三角函数</a:t>
                      </a:r>
                      <a:r>
                        <a:rPr lang="en-US" altLang="zh-CN" sz="2000" b="1">
                          <a:solidFill>
                            <a:srgbClr val="FF0000"/>
                          </a:solidFill>
                          <a:latin typeface="宋体" panose="02010600030101010101" pitchFamily="2" charset="-122"/>
                          <a:ea typeface="宋体" panose="02010600030101010101" pitchFamily="2" charset="-122"/>
                        </a:rPr>
                        <a:t>-</a:t>
                      </a:r>
                      <a:r>
                        <a:rPr lang="zh-CN" altLang="en-US" sz="2000" b="1">
                          <a:solidFill>
                            <a:srgbClr val="FF0000"/>
                          </a:solidFill>
                          <a:latin typeface="宋体" panose="02010600030101010101" pitchFamily="2" charset="-122"/>
                          <a:ea typeface="宋体" panose="02010600030101010101" pitchFamily="2" charset="-122"/>
                        </a:rPr>
                        <a:t>三角函数的图像</a:t>
                      </a:r>
                    </a:p>
                  </a:txBody>
                  <a:tcPr marL="109630" marR="109630" marT="54815" marB="54815"/>
                </a:tc>
                <a:tc>
                  <a:txBody>
                    <a:bodyPr/>
                    <a:lstStyle/>
                    <a:p>
                      <a:pPr algn="just">
                        <a:buClrTx/>
                        <a:buSzTx/>
                        <a:buFontTx/>
                        <a:buNone/>
                      </a:pPr>
                      <a:r>
                        <a:rPr lang="zh-CN" altLang="en-US" sz="2000" b="1">
                          <a:solidFill>
                            <a:srgbClr val="0070C0"/>
                          </a:solidFill>
                          <a:latin typeface="宋体" panose="02010600030101010101" pitchFamily="2" charset="-122"/>
                          <a:ea typeface="宋体" panose="02010600030101010101" pitchFamily="2" charset="-122"/>
                        </a:rPr>
                        <a:t>解析几何</a:t>
                      </a:r>
                      <a:r>
                        <a:rPr lang="en-US" altLang="zh-CN" sz="2000" b="1">
                          <a:solidFill>
                            <a:srgbClr val="0070C0"/>
                          </a:solidFill>
                          <a:latin typeface="宋体" panose="02010600030101010101" pitchFamily="2" charset="-122"/>
                          <a:ea typeface="宋体" panose="02010600030101010101" pitchFamily="2" charset="-122"/>
                        </a:rPr>
                        <a:t>-</a:t>
                      </a:r>
                      <a:r>
                        <a:rPr lang="zh-CN" altLang="en-US" sz="2000" b="1">
                          <a:solidFill>
                            <a:srgbClr val="0070C0"/>
                          </a:solidFill>
                          <a:latin typeface="宋体" panose="02010600030101010101" pitchFamily="2" charset="-122"/>
                          <a:ea typeface="宋体" panose="02010600030101010101" pitchFamily="2" charset="-122"/>
                        </a:rPr>
                        <a:t>双曲线的简单性质</a:t>
                      </a:r>
                    </a:p>
                  </a:txBody>
                  <a:tcPr marL="109630" marR="109630" marT="54815" marB="54815"/>
                </a:tc>
                <a:extLst>
                  <a:ext uri="{0D108BD9-81ED-4DB2-BD59-A6C34878D82A}">
                    <a16:rowId xmlns:a16="http://schemas.microsoft.com/office/drawing/2014/main" val="10002"/>
                  </a:ext>
                </a:extLst>
              </a:tr>
              <a:tr h="708660">
                <a:tc>
                  <a:txBody>
                    <a:bodyPr/>
                    <a:lstStyle/>
                    <a:p>
                      <a:pPr algn="ctr">
                        <a:buNone/>
                      </a:pPr>
                      <a:r>
                        <a:rPr lang="en-US" altLang="zh-CN" sz="2400" b="1">
                          <a:latin typeface="宋体" panose="02010600030101010101" pitchFamily="2" charset="-122"/>
                          <a:ea typeface="宋体" panose="02010600030101010101" pitchFamily="2" charset="-122"/>
                        </a:rPr>
                        <a:t>11</a:t>
                      </a:r>
                    </a:p>
                  </a:txBody>
                  <a:tcPr marL="109630" marR="109630" marT="54815" marB="54815"/>
                </a:tc>
                <a:tc>
                  <a:txBody>
                    <a:bodyPr/>
                    <a:lstStyle/>
                    <a:p>
                      <a:pPr algn="just">
                        <a:buNone/>
                      </a:pPr>
                      <a:r>
                        <a:rPr lang="zh-CN" altLang="en-US" sz="2400" b="1">
                          <a:gradFill>
                            <a:gsLst>
                              <a:gs pos="0">
                                <a:srgbClr val="23607C"/>
                              </a:gs>
                              <a:gs pos="100000">
                                <a:srgbClr val="0C364F"/>
                              </a:gs>
                            </a:gsLst>
                            <a:lin scaled="1"/>
                          </a:gradFill>
                          <a:latin typeface="宋体" panose="02010600030101010101" pitchFamily="2" charset="-122"/>
                          <a:ea typeface="宋体" panose="02010600030101010101" pitchFamily="2" charset="-122"/>
                        </a:rPr>
                        <a:t>立体几何</a:t>
                      </a:r>
                      <a:r>
                        <a:rPr lang="en-US" altLang="zh-CN" sz="2400" b="1">
                          <a:gradFill>
                            <a:gsLst>
                              <a:gs pos="0">
                                <a:srgbClr val="23607C"/>
                              </a:gs>
                              <a:gs pos="100000">
                                <a:srgbClr val="0C364F"/>
                              </a:gs>
                            </a:gsLst>
                            <a:lin scaled="1"/>
                          </a:gradFill>
                          <a:latin typeface="宋体" panose="02010600030101010101" pitchFamily="2" charset="-122"/>
                          <a:ea typeface="宋体" panose="02010600030101010101" pitchFamily="2" charset="-122"/>
                        </a:rPr>
                        <a:t>--</a:t>
                      </a:r>
                      <a:r>
                        <a:rPr lang="zh-CN" altLang="en-US" sz="2400" b="1">
                          <a:gradFill>
                            <a:gsLst>
                              <a:gs pos="0">
                                <a:srgbClr val="23607C"/>
                              </a:gs>
                              <a:gs pos="100000">
                                <a:srgbClr val="0C364F"/>
                              </a:gs>
                            </a:gsLst>
                            <a:lin scaled="1"/>
                          </a:gradFill>
                          <a:latin typeface="宋体" panose="02010600030101010101" pitchFamily="2" charset="-122"/>
                          <a:ea typeface="宋体" panose="02010600030101010101" pitchFamily="2" charset="-122"/>
                        </a:rPr>
                        <a:t>正方体侧面展开图考察</a:t>
                      </a:r>
                    </a:p>
                  </a:txBody>
                  <a:tcPr marL="109630" marR="109630" marT="54815" marB="54815"/>
                </a:tc>
                <a:tc>
                  <a:txBody>
                    <a:bodyPr/>
                    <a:lstStyle/>
                    <a:p>
                      <a:pPr algn="just">
                        <a:buNone/>
                      </a:pPr>
                      <a:r>
                        <a:rPr lang="zh-CN" altLang="en-US"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不等式</a:t>
                      </a:r>
                      <a:r>
                        <a:rPr lang="en-US" altLang="zh-CN"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基本不等式的应用</a:t>
                      </a:r>
                    </a:p>
                  </a:txBody>
                  <a:tcPr marL="109630" marR="109630" marT="54815" marB="54815"/>
                </a:tc>
                <a:tc>
                  <a:txBody>
                    <a:bodyPr/>
                    <a:lstStyle/>
                    <a:p>
                      <a:pPr algn="just">
                        <a:buNone/>
                      </a:pPr>
                      <a:r>
                        <a:rPr lang="zh-CN" altLang="en-US" sz="2000" b="1">
                          <a:solidFill>
                            <a:srgbClr val="FF0000"/>
                          </a:solidFill>
                          <a:latin typeface="宋体" panose="02010600030101010101" pitchFamily="2" charset="-122"/>
                          <a:ea typeface="宋体" panose="02010600030101010101" pitchFamily="2" charset="-122"/>
                        </a:rPr>
                        <a:t>三角函数</a:t>
                      </a:r>
                      <a:r>
                        <a:rPr lang="en-US" altLang="zh-CN" sz="2000" b="1">
                          <a:solidFill>
                            <a:srgbClr val="FF0000"/>
                          </a:solidFill>
                          <a:latin typeface="宋体" panose="02010600030101010101" pitchFamily="2" charset="-122"/>
                          <a:ea typeface="宋体" panose="02010600030101010101" pitchFamily="2" charset="-122"/>
                        </a:rPr>
                        <a:t>-</a:t>
                      </a:r>
                      <a:r>
                        <a:rPr lang="zh-CN" altLang="en-US" sz="2000" b="1">
                          <a:solidFill>
                            <a:srgbClr val="FF0000"/>
                          </a:solidFill>
                          <a:latin typeface="宋体" panose="02010600030101010101" pitchFamily="2" charset="-122"/>
                          <a:ea typeface="宋体" panose="02010600030101010101" pitchFamily="2" charset="-122"/>
                        </a:rPr>
                        <a:t>三角函数的图像</a:t>
                      </a:r>
                    </a:p>
                  </a:txBody>
                  <a:tcPr marL="109630" marR="109630" marT="54815" marB="54815"/>
                </a:tc>
                <a:extLst>
                  <a:ext uri="{0D108BD9-81ED-4DB2-BD59-A6C34878D82A}">
                    <a16:rowId xmlns:a16="http://schemas.microsoft.com/office/drawing/2014/main" val="10003"/>
                  </a:ext>
                </a:extLst>
              </a:tr>
              <a:tr h="1023620">
                <a:tc>
                  <a:txBody>
                    <a:bodyPr/>
                    <a:lstStyle/>
                    <a:p>
                      <a:pPr algn="ctr">
                        <a:buNone/>
                      </a:pPr>
                      <a:r>
                        <a:rPr lang="en-US" altLang="zh-CN" sz="2400" b="1">
                          <a:latin typeface="宋体" panose="02010600030101010101" pitchFamily="2" charset="-122"/>
                          <a:ea typeface="宋体" panose="02010600030101010101" pitchFamily="2" charset="-122"/>
                        </a:rPr>
                        <a:t>12</a:t>
                      </a:r>
                    </a:p>
                  </a:txBody>
                  <a:tcPr marL="109630" marR="109630" marT="54815" marB="54815"/>
                </a:tc>
                <a:tc>
                  <a:txBody>
                    <a:bodyPr/>
                    <a:lstStyle/>
                    <a:p>
                      <a:pPr algn="just">
                        <a:buNone/>
                      </a:pPr>
                      <a:r>
                        <a:rPr lang="zh-CN" altLang="en-US" sz="2400" b="1">
                          <a:solidFill>
                            <a:srgbClr val="FF0000"/>
                          </a:solidFill>
                          <a:latin typeface="宋体" panose="02010600030101010101" pitchFamily="2" charset="-122"/>
                          <a:ea typeface="宋体" panose="02010600030101010101" pitchFamily="2" charset="-122"/>
                        </a:rPr>
                        <a:t>三角与导数</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sym typeface="+mn-ea"/>
                        </a:rPr>
                        <a:t>导数与</a:t>
                      </a:r>
                      <a:r>
                        <a:rPr lang="zh-CN" altLang="en-US" sz="2400" b="1">
                          <a:solidFill>
                            <a:srgbClr val="FF0000"/>
                          </a:solidFill>
                          <a:latin typeface="宋体" panose="02010600030101010101" pitchFamily="2" charset="-122"/>
                          <a:ea typeface="宋体" panose="02010600030101010101" pitchFamily="2" charset="-122"/>
                        </a:rPr>
                        <a:t>三角函数性质</a:t>
                      </a:r>
                    </a:p>
                  </a:txBody>
                  <a:tcPr marL="109630" marR="109630" marT="54815" marB="54815"/>
                </a:tc>
                <a:tc>
                  <a:txBody>
                    <a:bodyPr/>
                    <a:lstStyle/>
                    <a:p>
                      <a:pPr algn="just">
                        <a:buNone/>
                      </a:pPr>
                      <a:r>
                        <a:rPr lang="zh-CN" alt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信息熵背景</a:t>
                      </a:r>
                      <a:r>
                        <a:rPr lang="en-US" altLang="zh-CN" sz="20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对数运算及不等式的基本性质</a:t>
                      </a:r>
                    </a:p>
                  </a:txBody>
                  <a:tcPr marL="109630" marR="109630" marT="54815" marB="54815"/>
                </a:tc>
                <a:tc>
                  <a:txBody>
                    <a:bodyPr/>
                    <a:lstStyle/>
                    <a:p>
                      <a:pPr algn="just">
                        <a:buNone/>
                      </a:pPr>
                      <a:r>
                        <a:rPr lang="zh-CN" altLang="en-US"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不等式</a:t>
                      </a:r>
                      <a:r>
                        <a:rPr lang="en-US" altLang="zh-CN"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0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基本不等式的应用</a:t>
                      </a:r>
                    </a:p>
                  </a:txBody>
                  <a:tcPr marL="109630" marR="109630" marT="54815" marB="54815"/>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4294967295"/>
          </p:nvPr>
        </p:nvSpPr>
        <p:spPr>
          <a:xfrm>
            <a:off x="0" y="6356350"/>
            <a:ext cx="2743200" cy="365125"/>
          </a:xfrm>
        </p:spPr>
        <p:txBody>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BAC168FC-0B27-455E-B4F5-8A73A66EB4EF}" type="datetime1">
              <a:rPr kumimoji="0" lang="zh-CN" altLang="en-US"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2021/1/27</a:t>
            </a:fld>
            <a:endParaRPr kumimoji="0" lang="en-US" altLang="zh-CN" sz="144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3383232" y="1034538"/>
            <a:ext cx="5082540" cy="583565"/>
          </a:xfrm>
          <a:prstGeom prst="rect">
            <a:avLst/>
          </a:prstGeom>
          <a:noFill/>
        </p:spPr>
        <p:txBody>
          <a:bodyPr wrap="none" rtlCol="0">
            <a:spAutoFit/>
          </a:bodyPr>
          <a:lstStyle/>
          <a:p>
            <a:r>
              <a:rPr lang="zh-CN" altLang="en-US" sz="3200" b="1"/>
              <a:t>第三部分：填空题考点分析</a:t>
            </a:r>
          </a:p>
        </p:txBody>
      </p:sp>
      <p:graphicFrame>
        <p:nvGraphicFramePr>
          <p:cNvPr id="4" name="表格 3"/>
          <p:cNvGraphicFramePr>
            <a:graphicFrameLocks noGrp="1"/>
          </p:cNvGraphicFramePr>
          <p:nvPr>
            <p:custDataLst>
              <p:tags r:id="rId1"/>
            </p:custDataLst>
          </p:nvPr>
        </p:nvGraphicFramePr>
        <p:xfrm>
          <a:off x="324485" y="1865630"/>
          <a:ext cx="11542395" cy="4207245"/>
        </p:xfrm>
        <a:graphic>
          <a:graphicData uri="http://schemas.openxmlformats.org/drawingml/2006/table">
            <a:tbl>
              <a:tblPr firstRow="1" bandRow="1">
                <a:tableStyleId>{5C22544A-7EE6-4342-B048-85BDC9FD1C3A}</a:tableStyleId>
              </a:tblPr>
              <a:tblGrid>
                <a:gridCol w="857905">
                  <a:extLst>
                    <a:ext uri="{9D8B030D-6E8A-4147-A177-3AD203B41FA5}">
                      <a16:colId xmlns:a16="http://schemas.microsoft.com/office/drawing/2014/main" val="20000"/>
                    </a:ext>
                  </a:extLst>
                </a:gridCol>
                <a:gridCol w="4069715">
                  <a:extLst>
                    <a:ext uri="{9D8B030D-6E8A-4147-A177-3AD203B41FA5}">
                      <a16:colId xmlns:a16="http://schemas.microsoft.com/office/drawing/2014/main" val="20001"/>
                    </a:ext>
                  </a:extLst>
                </a:gridCol>
                <a:gridCol w="2863719">
                  <a:extLst>
                    <a:ext uri="{9D8B030D-6E8A-4147-A177-3AD203B41FA5}">
                      <a16:colId xmlns:a16="http://schemas.microsoft.com/office/drawing/2014/main" val="20002"/>
                    </a:ext>
                  </a:extLst>
                </a:gridCol>
                <a:gridCol w="3751056">
                  <a:extLst>
                    <a:ext uri="{9D8B030D-6E8A-4147-A177-3AD203B41FA5}">
                      <a16:colId xmlns:a16="http://schemas.microsoft.com/office/drawing/2014/main" val="20003"/>
                    </a:ext>
                  </a:extLst>
                </a:gridCol>
              </a:tblGrid>
              <a:tr h="737235">
                <a:tc>
                  <a:txBody>
                    <a:bodyPr/>
                    <a:lstStyle/>
                    <a:p>
                      <a:pPr algn="ctr">
                        <a:buNone/>
                      </a:pPr>
                      <a:r>
                        <a:rPr lang="zh-CN" altLang="en-US" sz="2400" b="1">
                          <a:latin typeface="宋体" panose="02010600030101010101" pitchFamily="2" charset="-122"/>
                          <a:ea typeface="宋体" panose="02010600030101010101" pitchFamily="2" charset="-122"/>
                        </a:rPr>
                        <a:t>题序</a:t>
                      </a:r>
                    </a:p>
                  </a:txBody>
                  <a:tcPr marL="109630" marR="109630" marT="54815" marB="54815" anchor="ctr"/>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八省市适应性考试</a:t>
                      </a:r>
                    </a:p>
                  </a:txBody>
                  <a:tcPr marL="109630" marR="109630" marT="54815" marB="54815" anchor="ctr"/>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新高考全国Ⅰ卷（山东）</a:t>
                      </a:r>
                    </a:p>
                  </a:txBody>
                  <a:tcPr marL="109630" marR="109630" marT="54815" marB="54815"/>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新高考全国Ⅱ卷</a:t>
                      </a:r>
                    </a:p>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（海南）</a:t>
                      </a:r>
                    </a:p>
                  </a:txBody>
                  <a:tcPr marL="109630" marR="109630" marT="54815" marB="54815"/>
                </a:tc>
                <a:extLst>
                  <a:ext uri="{0D108BD9-81ED-4DB2-BD59-A6C34878D82A}">
                    <a16:rowId xmlns:a16="http://schemas.microsoft.com/office/drawing/2014/main" val="10000"/>
                  </a:ext>
                </a:extLst>
              </a:tr>
              <a:tr h="840740">
                <a:tc>
                  <a:txBody>
                    <a:bodyPr/>
                    <a:lstStyle/>
                    <a:p>
                      <a:pPr algn="ctr">
                        <a:buNone/>
                      </a:pPr>
                      <a:r>
                        <a:rPr lang="en-US" altLang="zh-CN" sz="2400" b="1">
                          <a:latin typeface="宋体" panose="02010600030101010101" pitchFamily="2" charset="-122"/>
                          <a:ea typeface="宋体" panose="02010600030101010101" pitchFamily="2" charset="-122"/>
                        </a:rPr>
                        <a:t>13</a:t>
                      </a:r>
                    </a:p>
                  </a:txBody>
                  <a:tcPr marL="109630" marR="109630" marT="54815" marB="54815" anchor="ctr"/>
                </a:tc>
                <a:tc>
                  <a:txBody>
                    <a:bodyPr/>
                    <a:lstStyle/>
                    <a:p>
                      <a:pPr algn="just">
                        <a:buNone/>
                      </a:pPr>
                      <a:r>
                        <a:rPr lang="zh-CN" altLang="en-US" sz="2400" b="1">
                          <a:solidFill>
                            <a:schemeClr val="tx1"/>
                          </a:solidFill>
                          <a:latin typeface="宋体" panose="02010600030101010101" pitchFamily="2" charset="-122"/>
                          <a:ea typeface="宋体" panose="02010600030101010101" pitchFamily="2" charset="-122"/>
                        </a:rPr>
                        <a:t>立体几何</a:t>
                      </a:r>
                      <a:r>
                        <a:rPr lang="en-US" altLang="zh-CN" sz="2400" b="1">
                          <a:solidFill>
                            <a:schemeClr val="tx1"/>
                          </a:solidFill>
                          <a:latin typeface="宋体" panose="02010600030101010101" pitchFamily="2" charset="-122"/>
                          <a:ea typeface="宋体" panose="02010600030101010101" pitchFamily="2" charset="-122"/>
                        </a:rPr>
                        <a:t>--</a:t>
                      </a:r>
                      <a:r>
                        <a:rPr lang="zh-CN" altLang="en-US" sz="2400" b="1">
                          <a:solidFill>
                            <a:schemeClr val="tx1"/>
                          </a:solidFill>
                          <a:latin typeface="宋体" panose="02010600030101010101" pitchFamily="2" charset="-122"/>
                          <a:ea typeface="宋体" panose="02010600030101010101" pitchFamily="2" charset="-122"/>
                        </a:rPr>
                        <a:t>圆台体积</a:t>
                      </a:r>
                    </a:p>
                  </a:txBody>
                  <a:tcPr marL="109630" marR="109630" marT="54815" marB="54815" anchor="ctr"/>
                </a:tc>
                <a:tc>
                  <a:txBody>
                    <a:bodyPr/>
                    <a:lstStyle/>
                    <a:p>
                      <a:pPr algn="just">
                        <a:buNone/>
                      </a:pPr>
                      <a:r>
                        <a:rPr lang="zh-CN" altLang="en-US" sz="2400" b="1">
                          <a:solidFill>
                            <a:srgbClr val="FF0000"/>
                          </a:solidFill>
                          <a:latin typeface="宋体" panose="02010600030101010101" pitchFamily="2" charset="-122"/>
                          <a:ea typeface="宋体" panose="02010600030101010101" pitchFamily="2" charset="-122"/>
                        </a:rPr>
                        <a:t>解析几何</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抛物线焦点弦问题</a:t>
                      </a:r>
                    </a:p>
                  </a:txBody>
                  <a:tcPr marL="109630" marR="109630" marT="54815" marB="54815"/>
                </a:tc>
                <a:tc>
                  <a:txBody>
                    <a:bodyPr/>
                    <a:lstStyle/>
                    <a:p>
                      <a:pPr algn="just">
                        <a:buNone/>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立体几何</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正方体中求三棱锥体积</a:t>
                      </a:r>
                    </a:p>
                  </a:txBody>
                  <a:tcPr marL="109630" marR="109630" marT="54815" marB="54815"/>
                </a:tc>
                <a:extLst>
                  <a:ext uri="{0D108BD9-81ED-4DB2-BD59-A6C34878D82A}">
                    <a16:rowId xmlns:a16="http://schemas.microsoft.com/office/drawing/2014/main" val="10001"/>
                  </a:ext>
                </a:extLst>
              </a:tr>
              <a:tr h="523240">
                <a:tc>
                  <a:txBody>
                    <a:bodyPr/>
                    <a:lstStyle/>
                    <a:p>
                      <a:pPr algn="ctr">
                        <a:buNone/>
                      </a:pPr>
                      <a:r>
                        <a:rPr lang="en-US" altLang="zh-CN" sz="2400" b="1">
                          <a:latin typeface="宋体" panose="02010600030101010101" pitchFamily="2" charset="-122"/>
                          <a:ea typeface="宋体" panose="02010600030101010101" pitchFamily="2" charset="-122"/>
                        </a:rPr>
                        <a:t>14</a:t>
                      </a:r>
                    </a:p>
                  </a:txBody>
                  <a:tcPr marL="109630" marR="109630" marT="54815" marB="54815" anchor="ctr"/>
                </a:tc>
                <a:tc>
                  <a:txBody>
                    <a:bodyPr/>
                    <a:lstStyle/>
                    <a:p>
                      <a:pPr algn="just">
                        <a:buNone/>
                      </a:pPr>
                      <a:r>
                        <a:rPr lang="zh-CN" altLang="en-US" sz="2400" b="1">
                          <a:solidFill>
                            <a:srgbClr val="E83428"/>
                          </a:solidFill>
                          <a:latin typeface="宋体" panose="02010600030101010101" pitchFamily="2" charset="-122"/>
                          <a:ea typeface="宋体" panose="02010600030101010101" pitchFamily="2" charset="-122"/>
                        </a:rPr>
                        <a:t>解析几何</a:t>
                      </a:r>
                      <a:r>
                        <a:rPr lang="en-US" altLang="zh-CN" sz="2400" b="1">
                          <a:solidFill>
                            <a:srgbClr val="E83428"/>
                          </a:solidFill>
                          <a:latin typeface="宋体" panose="02010600030101010101" pitchFamily="2" charset="-122"/>
                          <a:ea typeface="宋体" panose="02010600030101010101" pitchFamily="2" charset="-122"/>
                        </a:rPr>
                        <a:t>-</a:t>
                      </a:r>
                      <a:r>
                        <a:rPr lang="zh-CN" altLang="en-US" sz="2400" b="1">
                          <a:solidFill>
                            <a:srgbClr val="E83428"/>
                          </a:solidFill>
                          <a:latin typeface="宋体" panose="02010600030101010101" pitchFamily="2" charset="-122"/>
                          <a:ea typeface="宋体" panose="02010600030101010101" pitchFamily="2" charset="-122"/>
                        </a:rPr>
                        <a:t>依据直线位置关系求斜率</a:t>
                      </a:r>
                    </a:p>
                  </a:txBody>
                  <a:tcPr marL="109630" marR="109630" marT="54815" marB="54815" anchor="ctr"/>
                </a:tc>
                <a:tc>
                  <a:txBody>
                    <a:bodyPr/>
                    <a:lstStyle/>
                    <a:p>
                      <a:pPr algn="just">
                        <a:buNone/>
                      </a:pPr>
                      <a:r>
                        <a:rPr lang="zh-CN" altLang="en-US" sz="2400" b="1">
                          <a:solidFill>
                            <a:srgbClr val="00B050"/>
                          </a:solidFill>
                          <a:latin typeface="宋体" panose="02010600030101010101" pitchFamily="2" charset="-122"/>
                          <a:ea typeface="宋体" panose="02010600030101010101" pitchFamily="2" charset="-122"/>
                        </a:rPr>
                        <a:t>数列</a:t>
                      </a:r>
                      <a:r>
                        <a:rPr lang="en-US" altLang="zh-CN" sz="2400" b="1">
                          <a:solidFill>
                            <a:srgbClr val="00B050"/>
                          </a:solidFill>
                          <a:latin typeface="宋体" panose="02010600030101010101" pitchFamily="2" charset="-122"/>
                          <a:ea typeface="宋体" panose="02010600030101010101" pitchFamily="2" charset="-122"/>
                        </a:rPr>
                        <a:t>-</a:t>
                      </a:r>
                      <a:r>
                        <a:rPr lang="zh-CN" altLang="en-US" sz="2400" b="1">
                          <a:solidFill>
                            <a:srgbClr val="00B050"/>
                          </a:solidFill>
                          <a:latin typeface="宋体" panose="02010600030101010101" pitchFamily="2" charset="-122"/>
                          <a:ea typeface="宋体" panose="02010600030101010101" pitchFamily="2" charset="-122"/>
                        </a:rPr>
                        <a:t>等差数列求和</a:t>
                      </a:r>
                    </a:p>
                  </a:txBody>
                  <a:tcPr marL="109630" marR="109630" marT="54815" marB="54815"/>
                </a:tc>
                <a:tc>
                  <a:txBody>
                    <a:bodyPr/>
                    <a:lstStyle/>
                    <a:p>
                      <a:pPr algn="just">
                        <a:buNone/>
                      </a:pPr>
                      <a:r>
                        <a:rPr lang="zh-CN" altLang="en-US" sz="2400" b="1">
                          <a:solidFill>
                            <a:srgbClr val="FF0000"/>
                          </a:solidFill>
                          <a:latin typeface="宋体" panose="02010600030101010101" pitchFamily="2" charset="-122"/>
                          <a:ea typeface="宋体" panose="02010600030101010101" pitchFamily="2" charset="-122"/>
                          <a:sym typeface="+mn-ea"/>
                        </a:rPr>
                        <a:t>解析几何</a:t>
                      </a:r>
                      <a:r>
                        <a:rPr lang="en-US" altLang="zh-CN" sz="2400" b="1">
                          <a:solidFill>
                            <a:srgbClr val="FF0000"/>
                          </a:solidFill>
                          <a:latin typeface="宋体" panose="02010600030101010101" pitchFamily="2" charset="-122"/>
                          <a:ea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sym typeface="+mn-ea"/>
                        </a:rPr>
                        <a:t>抛物线焦点弦问题</a:t>
                      </a:r>
                    </a:p>
                  </a:txBody>
                  <a:tcPr marL="109630" marR="109630" marT="54815" marB="54815"/>
                </a:tc>
                <a:extLst>
                  <a:ext uri="{0D108BD9-81ED-4DB2-BD59-A6C34878D82A}">
                    <a16:rowId xmlns:a16="http://schemas.microsoft.com/office/drawing/2014/main" val="10002"/>
                  </a:ext>
                </a:extLst>
              </a:tr>
              <a:tr h="758825">
                <a:tc>
                  <a:txBody>
                    <a:bodyPr/>
                    <a:lstStyle/>
                    <a:p>
                      <a:pPr algn="ctr">
                        <a:buNone/>
                      </a:pPr>
                      <a:r>
                        <a:rPr lang="en-US" altLang="zh-CN" sz="2400" b="1">
                          <a:latin typeface="宋体" panose="02010600030101010101" pitchFamily="2" charset="-122"/>
                          <a:ea typeface="宋体" panose="02010600030101010101" pitchFamily="2" charset="-122"/>
                        </a:rPr>
                        <a:t>15</a:t>
                      </a:r>
                    </a:p>
                  </a:txBody>
                  <a:tcPr marL="109630" marR="109630" marT="54815" marB="54815" anchor="ctr"/>
                </a:tc>
                <a:tc>
                  <a:txBody>
                    <a:bodyPr/>
                    <a:lstStyle/>
                    <a:p>
                      <a:pPr algn="just">
                        <a:buNone/>
                      </a:pP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函数</a:t>
                      </a:r>
                      <a:r>
                        <a:rPr lang="en-US" altLang="zh-CN"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求函数表达式（开放性）</a:t>
                      </a:r>
                    </a:p>
                  </a:txBody>
                  <a:tcPr marL="109630" marR="109630" marT="54815" marB="54815" anchor="ctr"/>
                </a:tc>
                <a:tc>
                  <a:txBody>
                    <a:bodyPr/>
                    <a:lstStyle/>
                    <a:p>
                      <a:pPr algn="just">
                        <a:buNone/>
                      </a:pP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三角函数</a:t>
                      </a:r>
                      <a:r>
                        <a:rPr lang="en-US" altLang="zh-CN"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三角函数的实际应用</a:t>
                      </a:r>
                    </a:p>
                  </a:txBody>
                  <a:tcPr marL="109630" marR="109630" marT="54815" marB="54815"/>
                </a:tc>
                <a:tc>
                  <a:txBody>
                    <a:bodyPr/>
                    <a:lstStyle/>
                    <a:p>
                      <a:pPr algn="just">
                        <a:buNone/>
                      </a:pPr>
                      <a:r>
                        <a:rPr lang="zh-CN" altLang="en-US" sz="2400" b="1">
                          <a:solidFill>
                            <a:srgbClr val="00B050"/>
                          </a:solidFill>
                          <a:latin typeface="宋体" panose="02010600030101010101" pitchFamily="2" charset="-122"/>
                          <a:ea typeface="宋体" panose="02010600030101010101" pitchFamily="2" charset="-122"/>
                        </a:rPr>
                        <a:t>数列</a:t>
                      </a:r>
                      <a:r>
                        <a:rPr lang="en-US" altLang="zh-CN" sz="2400" b="1">
                          <a:solidFill>
                            <a:srgbClr val="00B050"/>
                          </a:solidFill>
                          <a:latin typeface="宋体" panose="02010600030101010101" pitchFamily="2" charset="-122"/>
                          <a:ea typeface="宋体" panose="02010600030101010101" pitchFamily="2" charset="-122"/>
                        </a:rPr>
                        <a:t>-</a:t>
                      </a:r>
                      <a:r>
                        <a:rPr lang="zh-CN" altLang="en-US" sz="2400" b="1">
                          <a:solidFill>
                            <a:srgbClr val="00B050"/>
                          </a:solidFill>
                          <a:latin typeface="宋体" panose="02010600030101010101" pitchFamily="2" charset="-122"/>
                          <a:ea typeface="宋体" panose="02010600030101010101" pitchFamily="2" charset="-122"/>
                        </a:rPr>
                        <a:t>等差数列求和</a:t>
                      </a:r>
                    </a:p>
                  </a:txBody>
                  <a:tcPr marL="109630" marR="109630" marT="54815" marB="54815"/>
                </a:tc>
                <a:extLst>
                  <a:ext uri="{0D108BD9-81ED-4DB2-BD59-A6C34878D82A}">
                    <a16:rowId xmlns:a16="http://schemas.microsoft.com/office/drawing/2014/main" val="10003"/>
                  </a:ext>
                </a:extLst>
              </a:tr>
              <a:tr h="842645">
                <a:tc>
                  <a:txBody>
                    <a:bodyPr/>
                    <a:lstStyle/>
                    <a:p>
                      <a:pPr algn="ctr">
                        <a:buNone/>
                      </a:pPr>
                      <a:r>
                        <a:rPr lang="en-US" altLang="zh-CN" sz="2400" b="1">
                          <a:latin typeface="宋体" panose="02010600030101010101" pitchFamily="2" charset="-122"/>
                          <a:ea typeface="宋体" panose="02010600030101010101" pitchFamily="2" charset="-122"/>
                        </a:rPr>
                        <a:t>16</a:t>
                      </a:r>
                    </a:p>
                  </a:txBody>
                  <a:tcPr marL="109630" marR="109630" marT="54815" marB="54815" anchor="ctr"/>
                </a:tc>
                <a:tc>
                  <a:txBody>
                    <a:bodyPr/>
                    <a:lstStyle/>
                    <a:p>
                      <a:pPr algn="just">
                        <a:buNone/>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统计</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物理量测试误差的正态分布考察</a:t>
                      </a:r>
                    </a:p>
                  </a:txBody>
                  <a:tcPr marL="109630" marR="109630" marT="54815" marB="54815" anchor="ctr"/>
                </a:tc>
                <a:tc>
                  <a:txBody>
                    <a:bodyPr/>
                    <a:lstStyle/>
                    <a:p>
                      <a:pPr algn="just">
                        <a:buNone/>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立体几何</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轨迹问题</a:t>
                      </a:r>
                    </a:p>
                  </a:txBody>
                  <a:tcPr marL="109630" marR="109630" marT="54815" marB="54815"/>
                </a:tc>
                <a:tc>
                  <a:txBody>
                    <a:bodyPr/>
                    <a:lstStyle/>
                    <a:p>
                      <a:pPr algn="just">
                        <a:buNone/>
                      </a:pP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三角函数</a:t>
                      </a:r>
                      <a:r>
                        <a:rPr lang="en-US" altLang="zh-CN"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三角函数的实际应用</a:t>
                      </a:r>
                    </a:p>
                  </a:txBody>
                  <a:tcPr marL="109630" marR="109630" marT="54815" marB="54815"/>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f39a290a-f258-4f25-972f-ad8d2b593902}"/>
  <p:tag name="TABLE_ENDDRAG_ORIGIN_RECT" val="841*405"/>
  <p:tag name="TABLE_ENDDRAG_RECT" val="51*104*841*405"/>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853,&quot;width&quot;:330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8223f681-6219-4723-a4cd-9375c26a7bc6}"/>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d431e623-edc0-4575-9fee-c79c8cb7101d}"/>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79326f28-48a6-409b-b7b7-5e67e8fdca52}"/>
  <p:tag name="TABLE_ENDDRAG_ORIGIN_RECT" val="789*400"/>
  <p:tag name="TABLE_ENDDRAG_RECT" val="30*107*789*400"/>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a0d738b2-616f-4715-a067-dfa10689061b}"/>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160162_27"/>
  <p:tag name="KSO_WM_SLIDE_INDEX" val="27"/>
  <p:tag name="KSO_WM_SLIDE_ITEM_CNT" val="2"/>
  <p:tag name="KSO_WM_SLIDE_LAYOUT" val="a_f_d"/>
  <p:tag name="KSO_WM_SLIDE_LAYOUT_CNT" val="1_1_1"/>
  <p:tag name="KSO_WM_SLIDE_POSITION" val="10*85"/>
  <p:tag name="KSO_WM_SLIDE_SIZE" val="925*407"/>
  <p:tag name="KSO_WM_SLIDE_TYPE" val="text"/>
  <p:tag name="KSO_WM_TAG_VERSION" val="1.0"/>
  <p:tag name="KSO_WM_TEMPLATE_CATEGORY" val="custom"/>
  <p:tag name="KSO_WM_TEMPLATE_INDEX" val="160162"/>
</p:tagLst>
</file>

<file path=ppt/tags/tag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362,&quot;width&quot;:5872}"/>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f39a290a-f258-4f25-972f-ad8d2b593902}"/>
  <p:tag name="TABLE_ENDDRAG_ORIGIN_RECT" val="864*486"/>
  <p:tag name="TABLE_ENDDRAG_RECT" val="47*80*864*48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f39a290a-f258-4f25-972f-ad8d2b593902}"/>
  <p:tag name="TABLE_ENDDRAG_ORIGIN_RECT" val="873*316"/>
  <p:tag name="TABLE_ENDDRAG_RECT" val="69*75*873*316"/>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f39a290a-f258-4f25-972f-ad8d2b59390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3143</Words>
  <Application>Microsoft Office PowerPoint</Application>
  <PresentationFormat>宽屏</PresentationFormat>
  <Paragraphs>362</Paragraphs>
  <Slides>47</Slides>
  <Notes>11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47</vt:i4>
      </vt:variant>
    </vt:vector>
  </HeadingPairs>
  <TitlesOfParts>
    <vt:vector size="65" baseType="lpstr">
      <vt:lpstr>方正粗黑宋简体</vt:lpstr>
      <vt:lpstr>仿宋</vt:lpstr>
      <vt:lpstr>微软雅黑</vt:lpstr>
      <vt:lpstr>Wingdings</vt:lpstr>
      <vt:lpstr>Calibri Light</vt:lpstr>
      <vt:lpstr>Arial</vt:lpstr>
      <vt:lpstr>宋体</vt:lpstr>
      <vt:lpstr>方正大标宋简体</vt:lpstr>
      <vt:lpstr>思源黑体 CN Bold</vt:lpstr>
      <vt:lpstr>华文中宋</vt:lpstr>
      <vt:lpstr>Calibri</vt:lpstr>
      <vt:lpstr>黑体</vt:lpstr>
      <vt:lpstr>方正粗宋简体</vt:lpstr>
      <vt:lpstr>Cambria Math</vt:lpstr>
      <vt:lpstr>Office 主题</vt:lpstr>
      <vt:lpstr>Equation</vt:lpstr>
      <vt:lpstr>Equation.DSMT4</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第20题知识源头探秘：《全日制十年制高中课本》（数学 2）                                                                        5.28  多面体的变形 （第94页）</vt:lpstr>
      <vt:lpstr>PowerPoint 演示文稿</vt:lpstr>
      <vt:lpstr>案例分享：师生共探究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cp:lastPrinted>2021-01-26T14:49:38Z</cp:lastPrinted>
  <dcterms:created xsi:type="dcterms:W3CDTF">2021-01-26T14:49:38Z</dcterms:created>
  <dcterms:modified xsi:type="dcterms:W3CDTF">2021-01-27T09:24:17Z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